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9"/>
  </p:notesMasterIdLst>
  <p:handoutMasterIdLst>
    <p:handoutMasterId r:id="rId20"/>
  </p:handoutMasterIdLst>
  <p:sldIdLst>
    <p:sldId id="256" r:id="rId2"/>
    <p:sldId id="271" r:id="rId3"/>
    <p:sldId id="279" r:id="rId4"/>
    <p:sldId id="281" r:id="rId5"/>
    <p:sldId id="280" r:id="rId6"/>
    <p:sldId id="257" r:id="rId7"/>
    <p:sldId id="275" r:id="rId8"/>
    <p:sldId id="284" r:id="rId9"/>
    <p:sldId id="283" r:id="rId10"/>
    <p:sldId id="285" r:id="rId11"/>
    <p:sldId id="286" r:id="rId12"/>
    <p:sldId id="289" r:id="rId13"/>
    <p:sldId id="290" r:id="rId14"/>
    <p:sldId id="287" r:id="rId15"/>
    <p:sldId id="292" r:id="rId16"/>
    <p:sldId id="288"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280"/>
            <p14:sldId id="257"/>
            <p14:sldId id="275"/>
            <p14:sldId id="284"/>
            <p14:sldId id="283"/>
            <p14:sldId id="285"/>
            <p14:sldId id="286"/>
            <p14:sldId id="289"/>
            <p14:sldId id="290"/>
            <p14:sldId id="287"/>
            <p14:sldId id="292"/>
            <p14:sldId id="288"/>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33C67F-BFAF-420E-8DFB-3482E6BC3E5A}" v="273" dt="2022-12-14T14:58:03.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p:scale>
          <a:sx n="63" d="100"/>
          <a:sy n="63" d="100"/>
        </p:scale>
        <p:origin x="240" y="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12/14/2022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12/14/2022</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12/14/2022</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t.me/ml_product_recommendation_bot"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rive.google.com/file/d/1rxzWS7pqG_WloSQHJKvuLwe7MbB8whrI/view"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55600"/>
            <a:ext cx="10764520" cy="6187440"/>
          </a:xfrm>
        </p:spPr>
        <p:txBody>
          <a:bodyPr anchor="ctr" anchorCtr="0">
            <a:normAutofit/>
          </a:bodyPr>
          <a:lstStyle/>
          <a:p>
            <a:pPr algn="ct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r>
              <a:rPr lang="en-IN" sz="1800" cap="small" dirty="0">
                <a:solidFill>
                  <a:schemeClr val="bg1"/>
                </a:solidFill>
                <a:effectLst/>
                <a:latin typeface="Times New Roman" panose="02020603050405020304" pitchFamily="18" charset="0"/>
                <a:ea typeface="Times New Roman" panose="02020603050405020304" pitchFamily="18" charset="0"/>
              </a:rPr>
              <a:t>AI BOT FOR IMAGE-BASED PRODUCT RECOMMENDATION</a:t>
            </a: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r>
              <a:rPr lang="en-IN" sz="1800" cap="small" dirty="0">
                <a:solidFill>
                  <a:schemeClr val="bg1"/>
                </a:solidFill>
                <a:effectLst/>
                <a:latin typeface="Times New Roman" panose="02020603050405020304" pitchFamily="18" charset="0"/>
                <a:ea typeface="Times New Roman" panose="02020603050405020304" pitchFamily="18" charset="0"/>
              </a:rPr>
              <a:t>SHASHANK PRASAD</a:t>
            </a:r>
            <a:br>
              <a:rPr lang="en-IN" sz="1800" cap="small" dirty="0">
                <a:solidFill>
                  <a:schemeClr val="bg1"/>
                </a:solidFill>
                <a:effectLst/>
                <a:latin typeface="Times New Roman" panose="02020603050405020304" pitchFamily="18" charset="0"/>
                <a:ea typeface="Times New Roman" panose="02020603050405020304" pitchFamily="18" charset="0"/>
              </a:rPr>
            </a:br>
            <a:r>
              <a:rPr lang="en-IN" sz="1400" i="1" cap="small" dirty="0">
                <a:solidFill>
                  <a:schemeClr val="bg1"/>
                </a:solidFill>
                <a:effectLst/>
                <a:latin typeface="Times New Roman" panose="02020603050405020304" pitchFamily="18" charset="0"/>
                <a:ea typeface="Times New Roman" panose="02020603050405020304" pitchFamily="18" charset="0"/>
              </a:rPr>
              <a:t>Student id- 1030468</a:t>
            </a:r>
            <a:br>
              <a:rPr lang="en-IN" sz="1400" i="1" cap="small" dirty="0">
                <a:solidFill>
                  <a:schemeClr val="bg1"/>
                </a:solidFill>
                <a:effectLst/>
                <a:latin typeface="Times New Roman" panose="02020603050405020304" pitchFamily="18" charset="0"/>
                <a:ea typeface="Times New Roman" panose="02020603050405020304" pitchFamily="18" charset="0"/>
              </a:rPr>
            </a:br>
            <a:br>
              <a:rPr lang="en-IN" sz="1400" i="1" cap="small" dirty="0">
                <a:solidFill>
                  <a:schemeClr val="bg1"/>
                </a:solidFill>
                <a:effectLst/>
                <a:latin typeface="Times New Roman" panose="02020603050405020304" pitchFamily="18" charset="0"/>
                <a:ea typeface="Times New Roman" panose="02020603050405020304" pitchFamily="18" charset="0"/>
              </a:rPr>
            </a:br>
            <a:br>
              <a:rPr lang="en-IN" sz="1400" i="1" cap="small" dirty="0">
                <a:solidFill>
                  <a:schemeClr val="bg1"/>
                </a:solidFill>
                <a:effectLst/>
                <a:latin typeface="Times New Roman" panose="02020603050405020304" pitchFamily="18" charset="0"/>
                <a:ea typeface="Times New Roman" panose="02020603050405020304" pitchFamily="18" charset="0"/>
              </a:rPr>
            </a:br>
            <a:r>
              <a:rPr lang="en-IN" sz="1800" cap="small" dirty="0">
                <a:solidFill>
                  <a:schemeClr val="bg1"/>
                </a:solidFill>
                <a:effectLst/>
                <a:latin typeface="Times New Roman" panose="02020603050405020304" pitchFamily="18" charset="0"/>
                <a:ea typeface="Times New Roman" panose="02020603050405020304" pitchFamily="18" charset="0"/>
              </a:rPr>
              <a:t> </a:t>
            </a:r>
            <a:br>
              <a:rPr lang="en-IN" sz="1800" cap="small" dirty="0">
                <a:solidFill>
                  <a:schemeClr val="bg1"/>
                </a:solidFill>
                <a:effectLst/>
                <a:latin typeface="Times New Roman" panose="02020603050405020304" pitchFamily="18" charset="0"/>
                <a:ea typeface="Times New Roman" panose="02020603050405020304" pitchFamily="18" charset="0"/>
              </a:rPr>
            </a:br>
            <a:br>
              <a:rPr lang="en-IN" sz="1800" cap="small" dirty="0">
                <a:solidFill>
                  <a:schemeClr val="bg1"/>
                </a:solidFill>
                <a:effectLst/>
                <a:latin typeface="Times New Roman" panose="02020603050405020304" pitchFamily="18" charset="0"/>
                <a:ea typeface="Times New Roman" panose="02020603050405020304" pitchFamily="18" charset="0"/>
              </a:rPr>
            </a:br>
            <a:r>
              <a:rPr lang="en-US" sz="1800" cap="small" dirty="0">
                <a:solidFill>
                  <a:schemeClr val="bg1"/>
                </a:solidFill>
                <a:effectLst/>
                <a:latin typeface="Times New Roman" panose="02020603050405020304" pitchFamily="18" charset="0"/>
                <a:ea typeface="Times New Roman" panose="02020603050405020304" pitchFamily="18" charset="0"/>
              </a:rPr>
              <a:t>MS. Artificial Intelligence and Machine Learning</a:t>
            </a:r>
            <a:br>
              <a:rPr lang="en-US" sz="1800" cap="small" dirty="0">
                <a:solidFill>
                  <a:schemeClr val="bg1"/>
                </a:solidFill>
                <a:effectLst/>
                <a:latin typeface="Times New Roman" panose="02020603050405020304" pitchFamily="18" charset="0"/>
                <a:ea typeface="Times New Roman" panose="02020603050405020304" pitchFamily="18" charset="0"/>
              </a:rPr>
            </a:br>
            <a:br>
              <a:rPr lang="en-US" sz="1800" cap="small" dirty="0">
                <a:solidFill>
                  <a:schemeClr val="bg1"/>
                </a:solidFill>
                <a:effectLst/>
                <a:latin typeface="Times New Roman" panose="02020603050405020304" pitchFamily="18" charset="0"/>
                <a:ea typeface="Times New Roman" panose="02020603050405020304" pitchFamily="18" charset="0"/>
              </a:rPr>
            </a:br>
            <a:br>
              <a:rPr lang="en-US" sz="1800" cap="small" dirty="0">
                <a:solidFill>
                  <a:schemeClr val="bg1"/>
                </a:solidFill>
                <a:effectLst/>
                <a:latin typeface="Times New Roman" panose="02020603050405020304" pitchFamily="18" charset="0"/>
                <a:ea typeface="Times New Roman" panose="02020603050405020304" pitchFamily="18" charset="0"/>
              </a:rPr>
            </a:br>
            <a:br>
              <a:rPr lang="en-US" sz="1800" cap="small" dirty="0">
                <a:solidFill>
                  <a:schemeClr val="bg1"/>
                </a:solidFill>
                <a:effectLst/>
                <a:latin typeface="Times New Roman" panose="02020603050405020304" pitchFamily="18" charset="0"/>
                <a:ea typeface="Times New Roman" panose="02020603050405020304" pitchFamily="18" charset="0"/>
              </a:rPr>
            </a:br>
            <a:br>
              <a:rPr lang="en-US" sz="1800" cap="small" dirty="0">
                <a:solidFill>
                  <a:schemeClr val="bg1"/>
                </a:solidFill>
                <a:effectLst/>
                <a:latin typeface="Times New Roman" panose="02020603050405020304" pitchFamily="18" charset="0"/>
                <a:ea typeface="Times New Roman" panose="02020603050405020304" pitchFamily="18" charset="0"/>
              </a:rPr>
            </a:br>
            <a:br>
              <a:rPr lang="en-US" sz="1800" cap="small" dirty="0">
                <a:solidFill>
                  <a:schemeClr val="bg1"/>
                </a:solidFill>
                <a:effectLst/>
                <a:latin typeface="Times New Roman" panose="02020603050405020304" pitchFamily="18" charset="0"/>
                <a:ea typeface="Times New Roman" panose="02020603050405020304" pitchFamily="18" charset="0"/>
              </a:rPr>
            </a:br>
            <a:r>
              <a:rPr lang="en-US" sz="1800" cap="small" dirty="0">
                <a:solidFill>
                  <a:schemeClr val="bg1"/>
                </a:solidFill>
                <a:effectLst/>
                <a:latin typeface="Times New Roman" panose="02020603050405020304" pitchFamily="18" charset="0"/>
                <a:ea typeface="Times New Roman" panose="02020603050405020304" pitchFamily="18" charset="0"/>
              </a:rPr>
              <a:t>DECEMBER 2022</a:t>
            </a:r>
            <a:endParaRPr lang="en-US" sz="4800" dirty="0">
              <a:solidFill>
                <a:schemeClr val="bg1"/>
              </a:solidFill>
            </a:endParaRPr>
          </a:p>
        </p:txBody>
      </p:sp>
    </p:spTree>
    <p:extLst>
      <p:ext uri="{BB962C8B-B14F-4D97-AF65-F5344CB8AC3E}">
        <p14:creationId xmlns:p14="http://schemas.microsoft.com/office/powerpoint/2010/main" val="2471807738"/>
      </p:ext>
    </p:extLst>
  </p:cSld>
  <p:clrMapOvr>
    <a:masterClrMapping/>
  </p:clrMapOvr>
  <mc:AlternateContent xmlns:mc="http://schemas.openxmlformats.org/markup-compatibility/2006" xmlns:p14="http://schemas.microsoft.com/office/powerpoint/2010/main">
    <mc:Choice Requires="p14">
      <p:transition spd="slow" p14:dur="2000" advTm="13571"/>
    </mc:Choice>
    <mc:Fallback xmlns="">
      <p:transition spd="slow" advTm="1357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Methodology | Experiments on Models  </a:t>
            </a:r>
          </a:p>
        </p:txBody>
      </p:sp>
      <p:sp>
        <p:nvSpPr>
          <p:cNvPr id="2" name="TextBox 1">
            <a:extLst>
              <a:ext uri="{FF2B5EF4-FFF2-40B4-BE49-F238E27FC236}">
                <a16:creationId xmlns:a16="http://schemas.microsoft.com/office/drawing/2014/main" id="{B7A5B949-9045-87A4-C8BF-A0DFD7932130}"/>
              </a:ext>
            </a:extLst>
          </p:cNvPr>
          <p:cNvSpPr txBox="1"/>
          <p:nvPr/>
        </p:nvSpPr>
        <p:spPr>
          <a:xfrm>
            <a:off x="683767" y="1798745"/>
            <a:ext cx="10461753" cy="461119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After creating data set and downloading all the image. We will first split the data in train and test.</a:t>
            </a:r>
          </a:p>
          <a:p>
            <a:pPr marL="285750" indent="-285750">
              <a:lnSpc>
                <a:spcPct val="150000"/>
              </a:lnSpc>
              <a:buFont typeface="Arial" panose="020B0604020202020204" pitchFamily="34" charset="0"/>
              <a:buChar char="•"/>
            </a:pPr>
            <a:r>
              <a:rPr lang="en-IN" dirty="0"/>
              <a:t>Load below module to train on train dataset. </a:t>
            </a:r>
          </a:p>
          <a:p>
            <a:pPr marL="742950" lvl="1" indent="-285750">
              <a:lnSpc>
                <a:spcPct val="150000"/>
              </a:lnSpc>
              <a:buFont typeface="Courier New" panose="02070309020205020404" pitchFamily="49" charset="0"/>
              <a:buChar char="o"/>
            </a:pPr>
            <a:r>
              <a:rPr lang="en-IN" dirty="0"/>
              <a:t>CNN –SVM</a:t>
            </a:r>
          </a:p>
          <a:p>
            <a:pPr marL="742950" lvl="1" indent="-285750">
              <a:lnSpc>
                <a:spcPct val="150000"/>
              </a:lnSpc>
              <a:buFont typeface="Courier New" panose="02070309020205020404" pitchFamily="49" charset="0"/>
              <a:buChar char="o"/>
            </a:pPr>
            <a:r>
              <a:rPr lang="en-IN" dirty="0"/>
              <a:t>ResNet50</a:t>
            </a:r>
          </a:p>
          <a:p>
            <a:pPr marL="742950" lvl="1" indent="-285750">
              <a:lnSpc>
                <a:spcPct val="150000"/>
              </a:lnSpc>
              <a:buFont typeface="Courier New" panose="02070309020205020404" pitchFamily="49" charset="0"/>
              <a:buChar char="o"/>
            </a:pPr>
            <a:r>
              <a:rPr lang="en-IN" dirty="0"/>
              <a:t>GoogLeNet</a:t>
            </a:r>
          </a:p>
          <a:p>
            <a:pPr marL="742950" lvl="1" indent="-285750">
              <a:lnSpc>
                <a:spcPct val="150000"/>
              </a:lnSpc>
              <a:buFont typeface="Courier New" panose="02070309020205020404" pitchFamily="49" charset="0"/>
              <a:buChar char="o"/>
            </a:pPr>
            <a:r>
              <a:rPr lang="en-IN" dirty="0"/>
              <a:t>VGG16</a:t>
            </a:r>
          </a:p>
          <a:p>
            <a:pPr marL="742950" lvl="1" indent="-285750">
              <a:lnSpc>
                <a:spcPct val="150000"/>
              </a:lnSpc>
              <a:buFont typeface="Courier New" panose="02070309020205020404" pitchFamily="49" charset="0"/>
              <a:buChar char="o"/>
            </a:pPr>
            <a:r>
              <a:rPr lang="en-IN" dirty="0"/>
              <a:t>Xception</a:t>
            </a:r>
          </a:p>
          <a:p>
            <a:pPr lvl="1">
              <a:lnSpc>
                <a:spcPct val="150000"/>
              </a:lnSpc>
            </a:pPr>
            <a:endParaRPr lang="en-IN" dirty="0"/>
          </a:p>
          <a:p>
            <a:pPr marL="285750" indent="-285750">
              <a:lnSpc>
                <a:spcPct val="150000"/>
              </a:lnSpc>
              <a:buFont typeface="Arial" panose="020B0604020202020204" pitchFamily="34" charset="0"/>
              <a:buChar char="•"/>
            </a:pPr>
            <a:r>
              <a:rPr lang="en-IN" dirty="0"/>
              <a:t>Evaluate the model on train, validation and test data to find the accuracy, loss of the models.</a:t>
            </a:r>
          </a:p>
          <a:p>
            <a:pPr lvl="1">
              <a:lnSpc>
                <a:spcPct val="150000"/>
              </a:lnSpc>
            </a:pPr>
            <a:endParaRPr lang="en-IN" dirty="0"/>
          </a:p>
          <a:p>
            <a:pPr lvl="1">
              <a:lnSpc>
                <a:spcPct val="150000"/>
              </a:lnSpc>
            </a:pPr>
            <a:endParaRPr lang="en-IN" dirty="0"/>
          </a:p>
        </p:txBody>
      </p:sp>
    </p:spTree>
    <p:extLst>
      <p:ext uri="{BB962C8B-B14F-4D97-AF65-F5344CB8AC3E}">
        <p14:creationId xmlns:p14="http://schemas.microsoft.com/office/powerpoint/2010/main" val="786734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921A-7509-99C9-B19A-B97128CCFF2B}"/>
              </a:ext>
            </a:extLst>
          </p:cNvPr>
          <p:cNvSpPr>
            <a:spLocks noGrp="1"/>
          </p:cNvSpPr>
          <p:nvPr>
            <p:ph type="title"/>
          </p:nvPr>
        </p:nvSpPr>
        <p:spPr/>
        <p:txBody>
          <a:bodyPr/>
          <a:lstStyle/>
          <a:p>
            <a:r>
              <a:rPr lang="en-IN" dirty="0"/>
              <a:t>Results &amp; Discussion | CNN Model</a:t>
            </a:r>
          </a:p>
        </p:txBody>
      </p:sp>
      <p:sp>
        <p:nvSpPr>
          <p:cNvPr id="4" name="TextBox 3">
            <a:extLst>
              <a:ext uri="{FF2B5EF4-FFF2-40B4-BE49-F238E27FC236}">
                <a16:creationId xmlns:a16="http://schemas.microsoft.com/office/drawing/2014/main" id="{CE92D87F-D689-5145-1342-67EE11BFF5A5}"/>
              </a:ext>
            </a:extLst>
          </p:cNvPr>
          <p:cNvSpPr txBox="1"/>
          <p:nvPr/>
        </p:nvSpPr>
        <p:spPr>
          <a:xfrm>
            <a:off x="690880" y="1635760"/>
            <a:ext cx="10993120" cy="646331"/>
          </a:xfrm>
          <a:prstGeom prst="rect">
            <a:avLst/>
          </a:prstGeom>
          <a:noFill/>
        </p:spPr>
        <p:txBody>
          <a:bodyPr wrap="square" rtlCol="0">
            <a:spAutoFit/>
          </a:bodyPr>
          <a:lstStyle/>
          <a:p>
            <a:pPr marL="285750" indent="-285750">
              <a:buFont typeface="Arial" panose="020B0604020202020204" pitchFamily="34" charset="0"/>
              <a:buChar char="•"/>
            </a:pPr>
            <a:r>
              <a:rPr lang="en-US" dirty="0"/>
              <a:t>As a part of implementation, first we build </a:t>
            </a:r>
            <a:r>
              <a:rPr lang="en-IN" dirty="0"/>
              <a:t>image classification model with aim to categories the random image using CNN model. </a:t>
            </a:r>
          </a:p>
        </p:txBody>
      </p:sp>
      <p:pic>
        <p:nvPicPr>
          <p:cNvPr id="6" name="Picture 5">
            <a:extLst>
              <a:ext uri="{FF2B5EF4-FFF2-40B4-BE49-F238E27FC236}">
                <a16:creationId xmlns:a16="http://schemas.microsoft.com/office/drawing/2014/main" id="{83AA3CC6-98E6-4D52-3E10-BE6C3228AB2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59272" y="2528928"/>
            <a:ext cx="7145928" cy="3522028"/>
          </a:xfrm>
          <a:prstGeom prst="rect">
            <a:avLst/>
          </a:prstGeom>
          <a:noFill/>
          <a:ln>
            <a:noFill/>
          </a:ln>
        </p:spPr>
      </p:pic>
      <p:sp>
        <p:nvSpPr>
          <p:cNvPr id="7" name="TextBox 6">
            <a:extLst>
              <a:ext uri="{FF2B5EF4-FFF2-40B4-BE49-F238E27FC236}">
                <a16:creationId xmlns:a16="http://schemas.microsoft.com/office/drawing/2014/main" id="{FEFDE504-3054-4553-CF64-74F881C8BB95}"/>
              </a:ext>
            </a:extLst>
          </p:cNvPr>
          <p:cNvSpPr txBox="1"/>
          <p:nvPr/>
        </p:nvSpPr>
        <p:spPr>
          <a:xfrm>
            <a:off x="690880" y="2528928"/>
            <a:ext cx="386080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But we saw the result was not accurate.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Mainly because of  low accuracy and high loss.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Conclusion – CNN model developed is not accurate and we need to look for model with high accuracy and low loss.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899744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921A-7509-99C9-B19A-B97128CCFF2B}"/>
              </a:ext>
            </a:extLst>
          </p:cNvPr>
          <p:cNvSpPr>
            <a:spLocks noGrp="1"/>
          </p:cNvSpPr>
          <p:nvPr>
            <p:ph type="title"/>
          </p:nvPr>
        </p:nvSpPr>
        <p:spPr/>
        <p:txBody>
          <a:bodyPr>
            <a:normAutofit fontScale="90000"/>
          </a:bodyPr>
          <a:lstStyle/>
          <a:p>
            <a:r>
              <a:rPr lang="en-IN" dirty="0"/>
              <a:t>Results &amp; Discussion | Experiments on Models</a:t>
            </a:r>
          </a:p>
        </p:txBody>
      </p:sp>
      <p:pic>
        <p:nvPicPr>
          <p:cNvPr id="6" name="Picture 5">
            <a:extLst>
              <a:ext uri="{FF2B5EF4-FFF2-40B4-BE49-F238E27FC236}">
                <a16:creationId xmlns:a16="http://schemas.microsoft.com/office/drawing/2014/main" id="{DC6C44AA-FD7F-2123-DF6E-8A1754DE72D6}"/>
              </a:ext>
            </a:extLst>
          </p:cNvPr>
          <p:cNvPicPr>
            <a:picLocks noChangeAspect="1"/>
          </p:cNvPicPr>
          <p:nvPr/>
        </p:nvPicPr>
        <p:blipFill>
          <a:blip r:embed="rId2"/>
          <a:stretch>
            <a:fillRect/>
          </a:stretch>
        </p:blipFill>
        <p:spPr>
          <a:xfrm>
            <a:off x="2075814" y="3798491"/>
            <a:ext cx="8548497" cy="2108835"/>
          </a:xfrm>
          <a:prstGeom prst="rect">
            <a:avLst/>
          </a:prstGeom>
        </p:spPr>
      </p:pic>
      <p:sp>
        <p:nvSpPr>
          <p:cNvPr id="8" name="Arrow: Right 7">
            <a:extLst>
              <a:ext uri="{FF2B5EF4-FFF2-40B4-BE49-F238E27FC236}">
                <a16:creationId xmlns:a16="http://schemas.microsoft.com/office/drawing/2014/main" id="{23DE2D92-08CD-E0DD-30CF-620A6341C239}"/>
              </a:ext>
            </a:extLst>
          </p:cNvPr>
          <p:cNvSpPr/>
          <p:nvPr/>
        </p:nvSpPr>
        <p:spPr>
          <a:xfrm>
            <a:off x="1432560" y="5262880"/>
            <a:ext cx="643254" cy="360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7F4D19B4-A8DA-8671-5B3E-50A238DFEC9E}"/>
              </a:ext>
            </a:extLst>
          </p:cNvPr>
          <p:cNvSpPr txBox="1"/>
          <p:nvPr/>
        </p:nvSpPr>
        <p:spPr>
          <a:xfrm>
            <a:off x="1097280" y="1981199"/>
            <a:ext cx="10210800" cy="12872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After evaluating models like CNN, ResNet-50, GoogLeNet, VGG16 and Xception on training and test data, we found that VGG16 model with high accuracy and low loss across train, validation and test data. </a:t>
            </a:r>
            <a:endParaRPr lang="en-IN" dirty="0"/>
          </a:p>
        </p:txBody>
      </p:sp>
    </p:spTree>
    <p:extLst>
      <p:ext uri="{BB962C8B-B14F-4D97-AF65-F5344CB8AC3E}">
        <p14:creationId xmlns:p14="http://schemas.microsoft.com/office/powerpoint/2010/main" val="133870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ntr" presetSubtype="0" fill="hold" grpId="2"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xit" presetSubtype="0" fill="hold" grpId="3" nodeType="after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2000"/>
                            </p:stCondLst>
                            <p:childTnLst>
                              <p:par>
                                <p:cTn id="21" presetID="10" presetClass="entr" presetSubtype="0" fill="hold" grpId="4"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8" grpId="3" animBg="1"/>
      <p:bldP spid="8"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4921A-7509-99C9-B19A-B97128CCFF2B}"/>
              </a:ext>
            </a:extLst>
          </p:cNvPr>
          <p:cNvSpPr>
            <a:spLocks noGrp="1"/>
          </p:cNvSpPr>
          <p:nvPr>
            <p:ph type="title"/>
          </p:nvPr>
        </p:nvSpPr>
        <p:spPr>
          <a:xfrm>
            <a:off x="521207" y="448056"/>
            <a:ext cx="7596633" cy="640080"/>
          </a:xfrm>
        </p:spPr>
        <p:txBody>
          <a:bodyPr>
            <a:normAutofit fontScale="90000"/>
          </a:bodyPr>
          <a:lstStyle/>
          <a:p>
            <a:r>
              <a:rPr lang="en-IN" dirty="0"/>
              <a:t>Results &amp; Discussion | Image Recommendation Model</a:t>
            </a:r>
          </a:p>
        </p:txBody>
      </p:sp>
      <p:pic>
        <p:nvPicPr>
          <p:cNvPr id="6" name="Google Shape;271;p31">
            <a:extLst>
              <a:ext uri="{FF2B5EF4-FFF2-40B4-BE49-F238E27FC236}">
                <a16:creationId xmlns:a16="http://schemas.microsoft.com/office/drawing/2014/main" id="{417023C1-5B28-6D6B-16B5-DE3B60F72DA2}"/>
              </a:ext>
            </a:extLst>
          </p:cNvPr>
          <p:cNvPicPr preferRelativeResize="0"/>
          <p:nvPr/>
        </p:nvPicPr>
        <p:blipFill>
          <a:blip r:embed="rId2">
            <a:alphaModFix/>
          </a:blip>
          <a:stretch>
            <a:fillRect/>
          </a:stretch>
        </p:blipFill>
        <p:spPr>
          <a:xfrm>
            <a:off x="1457960" y="2449746"/>
            <a:ext cx="9276079" cy="2373630"/>
          </a:xfrm>
          <a:prstGeom prst="rect">
            <a:avLst/>
          </a:prstGeom>
          <a:noFill/>
          <a:ln>
            <a:noFill/>
          </a:ln>
        </p:spPr>
      </p:pic>
      <p:sp>
        <p:nvSpPr>
          <p:cNvPr id="8" name="Google Shape;272;p31">
            <a:extLst>
              <a:ext uri="{FF2B5EF4-FFF2-40B4-BE49-F238E27FC236}">
                <a16:creationId xmlns:a16="http://schemas.microsoft.com/office/drawing/2014/main" id="{57EF1882-33DC-369C-6D5A-90A696A1D126}"/>
              </a:ext>
            </a:extLst>
          </p:cNvPr>
          <p:cNvSpPr txBox="1"/>
          <p:nvPr/>
        </p:nvSpPr>
        <p:spPr>
          <a:xfrm>
            <a:off x="1544320" y="2863680"/>
            <a:ext cx="1828800" cy="149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ym typeface="Oswald Regular"/>
              </a:rPr>
              <a:t>Extract image features of data set using VGG16 (pre-trained model)</a:t>
            </a:r>
            <a:endParaRPr dirty="0">
              <a:sym typeface="Oswald Regular"/>
            </a:endParaRPr>
          </a:p>
        </p:txBody>
      </p:sp>
      <p:sp>
        <p:nvSpPr>
          <p:cNvPr id="9" name="Google Shape;273;p31">
            <a:extLst>
              <a:ext uri="{FF2B5EF4-FFF2-40B4-BE49-F238E27FC236}">
                <a16:creationId xmlns:a16="http://schemas.microsoft.com/office/drawing/2014/main" id="{A2384766-2E24-D082-E288-D376F61AE9A8}"/>
              </a:ext>
            </a:extLst>
          </p:cNvPr>
          <p:cNvSpPr txBox="1"/>
          <p:nvPr/>
        </p:nvSpPr>
        <p:spPr>
          <a:xfrm>
            <a:off x="3972560" y="2863678"/>
            <a:ext cx="1828800" cy="175912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ym typeface="Oswald Regular"/>
              </a:rPr>
              <a:t>Extract image features of data provided by user using VGG16 model</a:t>
            </a:r>
          </a:p>
          <a:p>
            <a:pPr marL="0" lvl="0" indent="0" algn="l" rtl="0">
              <a:spcBef>
                <a:spcPts val="0"/>
              </a:spcBef>
              <a:spcAft>
                <a:spcPts val="0"/>
              </a:spcAft>
              <a:buNone/>
            </a:pPr>
            <a:endParaRPr lang="en" dirty="0">
              <a:sym typeface="Oswald Regular"/>
            </a:endParaRPr>
          </a:p>
          <a:p>
            <a:pPr marL="0" lvl="0" indent="0" algn="l" rtl="0">
              <a:spcBef>
                <a:spcPts val="0"/>
              </a:spcBef>
              <a:spcAft>
                <a:spcPts val="0"/>
              </a:spcAft>
              <a:buNone/>
            </a:pPr>
            <a:endParaRPr lang="en" dirty="0">
              <a:sym typeface="Oswald Regular"/>
            </a:endParaRPr>
          </a:p>
          <a:p>
            <a:pPr marL="0" lvl="0" indent="0" algn="l" rtl="0">
              <a:spcBef>
                <a:spcPts val="0"/>
              </a:spcBef>
              <a:spcAft>
                <a:spcPts val="0"/>
              </a:spcAft>
              <a:buNone/>
            </a:pPr>
            <a:endParaRPr dirty="0"/>
          </a:p>
        </p:txBody>
      </p:sp>
      <p:sp>
        <p:nvSpPr>
          <p:cNvPr id="10" name="Google Shape;274;p31">
            <a:extLst>
              <a:ext uri="{FF2B5EF4-FFF2-40B4-BE49-F238E27FC236}">
                <a16:creationId xmlns:a16="http://schemas.microsoft.com/office/drawing/2014/main" id="{CC0AEAC7-8664-6E5C-4E40-4AEFE7F62D5C}"/>
              </a:ext>
            </a:extLst>
          </p:cNvPr>
          <p:cNvSpPr txBox="1"/>
          <p:nvPr/>
        </p:nvSpPr>
        <p:spPr>
          <a:xfrm>
            <a:off x="6400800" y="2843360"/>
            <a:ext cx="1808480" cy="15864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ym typeface="Oswald Regular"/>
              </a:rPr>
              <a:t>Compute </a:t>
            </a:r>
            <a:r>
              <a:rPr lang="en-IN" dirty="0">
                <a:sym typeface="Oswald Regular"/>
              </a:rPr>
              <a:t>nearest neighbours distance</a:t>
            </a:r>
            <a:r>
              <a:rPr lang="en" dirty="0">
                <a:sym typeface="Oswald Regular"/>
              </a:rPr>
              <a:t>  of any image features</a:t>
            </a:r>
            <a:endParaRPr dirty="0"/>
          </a:p>
        </p:txBody>
      </p:sp>
      <p:sp>
        <p:nvSpPr>
          <p:cNvPr id="11" name="Google Shape;275;p31">
            <a:extLst>
              <a:ext uri="{FF2B5EF4-FFF2-40B4-BE49-F238E27FC236}">
                <a16:creationId xmlns:a16="http://schemas.microsoft.com/office/drawing/2014/main" id="{8F8D8E29-6139-8E1F-4319-FDE271D75231}"/>
              </a:ext>
            </a:extLst>
          </p:cNvPr>
          <p:cNvSpPr txBox="1"/>
          <p:nvPr/>
        </p:nvSpPr>
        <p:spPr>
          <a:xfrm>
            <a:off x="8839200" y="2888361"/>
            <a:ext cx="1808480" cy="1496400"/>
          </a:xfrm>
          <a:prstGeom prst="rect">
            <a:avLst/>
          </a:prstGeom>
          <a:noFill/>
          <a:ln>
            <a:noFill/>
          </a:ln>
        </p:spPr>
        <p:txBody>
          <a:bodyPr spcFirstLastPara="1" wrap="square" lIns="91425" tIns="91425" rIns="91425" bIns="91425" anchor="t" anchorCtr="0">
            <a:noAutofit/>
          </a:bodyPr>
          <a:lstStyle/>
          <a:p>
            <a:pPr algn="ctr"/>
            <a:r>
              <a:rPr lang="en" dirty="0">
                <a:sym typeface="Oswald Regular"/>
              </a:rPr>
              <a:t>Recommend N product based on high score / distance</a:t>
            </a:r>
            <a:endParaRPr dirty="0"/>
          </a:p>
        </p:txBody>
      </p:sp>
    </p:spTree>
    <p:extLst>
      <p:ext uri="{BB962C8B-B14F-4D97-AF65-F5344CB8AC3E}">
        <p14:creationId xmlns:p14="http://schemas.microsoft.com/office/powerpoint/2010/main" val="15246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E338-597A-C914-52B5-FA52607931E0}"/>
              </a:ext>
            </a:extLst>
          </p:cNvPr>
          <p:cNvSpPr>
            <a:spLocks noGrp="1"/>
          </p:cNvSpPr>
          <p:nvPr>
            <p:ph type="title"/>
          </p:nvPr>
        </p:nvSpPr>
        <p:spPr/>
        <p:txBody>
          <a:bodyPr/>
          <a:lstStyle/>
          <a:p>
            <a:r>
              <a:rPr lang="en-IN" dirty="0"/>
              <a:t>Conclusion</a:t>
            </a:r>
          </a:p>
        </p:txBody>
      </p:sp>
      <p:pic>
        <p:nvPicPr>
          <p:cNvPr id="4" name="Graphic 557">
            <a:extLst>
              <a:ext uri="{FF2B5EF4-FFF2-40B4-BE49-F238E27FC236}">
                <a16:creationId xmlns:a16="http://schemas.microsoft.com/office/drawing/2014/main" id="{1C331E4E-1F63-897A-F179-E634EF127B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4373" y="2229984"/>
            <a:ext cx="6069187" cy="3418976"/>
          </a:xfrm>
          <a:prstGeom prst="rect">
            <a:avLst/>
          </a:prstGeom>
        </p:spPr>
      </p:pic>
      <p:sp>
        <p:nvSpPr>
          <p:cNvPr id="5" name="TextBox 4">
            <a:extLst>
              <a:ext uri="{FF2B5EF4-FFF2-40B4-BE49-F238E27FC236}">
                <a16:creationId xmlns:a16="http://schemas.microsoft.com/office/drawing/2014/main" id="{B861483A-4BB3-BA2C-ECAE-798BB8A7BB7C}"/>
              </a:ext>
            </a:extLst>
          </p:cNvPr>
          <p:cNvSpPr txBox="1"/>
          <p:nvPr/>
        </p:nvSpPr>
        <p:spPr>
          <a:xfrm>
            <a:off x="711200" y="1767840"/>
            <a:ext cx="5212080" cy="4524315"/>
          </a:xfrm>
          <a:prstGeom prst="rect">
            <a:avLst/>
          </a:prstGeom>
          <a:noFill/>
        </p:spPr>
        <p:txBody>
          <a:bodyPr wrap="square" rtlCol="0">
            <a:spAutoFit/>
          </a:bodyPr>
          <a:lstStyle/>
          <a:p>
            <a:pPr marL="285750" indent="-285750">
              <a:buFont typeface="Arial" panose="020B0604020202020204" pitchFamily="34" charset="0"/>
              <a:buChar char="•"/>
            </a:pPr>
            <a:r>
              <a:rPr lang="en-US" dirty="0"/>
              <a:t>In this research we have build recommendation system which recommend product based on visual/ features and similarity and integrated it with telegram bot.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research found the VGG16 as best mode on given dataset with accuracy of 85.41% and loss of 0.48.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research demonstrated the potential of image-based recommendation systems to enhance the user experience and engagement on online platforms, and to support businesses and organizations in their marketing and sales efforts</a:t>
            </a:r>
            <a:endParaRPr lang="en-IN" dirty="0"/>
          </a:p>
        </p:txBody>
      </p:sp>
    </p:spTree>
    <p:extLst>
      <p:ext uri="{BB962C8B-B14F-4D97-AF65-F5344CB8AC3E}">
        <p14:creationId xmlns:p14="http://schemas.microsoft.com/office/powerpoint/2010/main" val="223647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E338-597A-C914-52B5-FA52607931E0}"/>
              </a:ext>
            </a:extLst>
          </p:cNvPr>
          <p:cNvSpPr>
            <a:spLocks noGrp="1"/>
          </p:cNvSpPr>
          <p:nvPr>
            <p:ph type="title"/>
          </p:nvPr>
        </p:nvSpPr>
        <p:spPr/>
        <p:txBody>
          <a:bodyPr/>
          <a:lstStyle/>
          <a:p>
            <a:r>
              <a:rPr lang="en-IN" dirty="0"/>
              <a:t>Future works</a:t>
            </a:r>
          </a:p>
        </p:txBody>
      </p:sp>
      <p:sp>
        <p:nvSpPr>
          <p:cNvPr id="5" name="TextBox 4">
            <a:extLst>
              <a:ext uri="{FF2B5EF4-FFF2-40B4-BE49-F238E27FC236}">
                <a16:creationId xmlns:a16="http://schemas.microsoft.com/office/drawing/2014/main" id="{B861483A-4BB3-BA2C-ECAE-798BB8A7BB7C}"/>
              </a:ext>
            </a:extLst>
          </p:cNvPr>
          <p:cNvSpPr txBox="1"/>
          <p:nvPr/>
        </p:nvSpPr>
        <p:spPr>
          <a:xfrm>
            <a:off x="711200" y="1391920"/>
            <a:ext cx="10871200" cy="5026697"/>
          </a:xfrm>
          <a:prstGeom prst="rect">
            <a:avLst/>
          </a:prstGeom>
          <a:noFill/>
        </p:spPr>
        <p:txBody>
          <a:bodyPr wrap="square" rtlCol="0">
            <a:spAutoFit/>
          </a:bodyPr>
          <a:lstStyle/>
          <a:p>
            <a:pPr marL="342900" marR="605155" lvl="0" indent="-342900" algn="just">
              <a:lnSpc>
                <a:spcPct val="150000"/>
              </a:lnSpc>
              <a:spcAft>
                <a:spcPts val="25"/>
              </a:spcAft>
              <a:buFont typeface="Times New Roman" panose="02020603050405020304" pitchFamily="18" charset="0"/>
              <a:buChar char="-"/>
            </a:pPr>
            <a:r>
              <a:rPr lang="en-IN" dirty="0"/>
              <a:t>Incorporate user feedback: Another way to improve image-based recommendation systems is to incorporate user feedback into the recommendation process and use this feedback to improve the accuracy of the system over time.</a:t>
            </a:r>
          </a:p>
          <a:p>
            <a:pPr marR="605155" lvl="0" algn="just">
              <a:lnSpc>
                <a:spcPct val="150000"/>
              </a:lnSpc>
              <a:spcAft>
                <a:spcPts val="25"/>
              </a:spcAft>
            </a:pPr>
            <a:endParaRPr lang="en-IN" dirty="0"/>
          </a:p>
          <a:p>
            <a:pPr marL="342900" marR="605155" lvl="0" indent="-342900" algn="just">
              <a:lnSpc>
                <a:spcPct val="150000"/>
              </a:lnSpc>
              <a:spcAft>
                <a:spcPts val="25"/>
              </a:spcAft>
              <a:buFont typeface="Times New Roman" panose="02020603050405020304" pitchFamily="18" charset="0"/>
              <a:buChar char="-"/>
            </a:pPr>
            <a:r>
              <a:rPr lang="en-IN" dirty="0"/>
              <a:t>Increase scalability: As the dataset increases, increasing the scalability of system using distributed computing techniques, such as parallel processing, to enable the systems to handle larger datasets and serve more users.</a:t>
            </a:r>
          </a:p>
          <a:p>
            <a:pPr marL="342900" marR="605155" lvl="0" indent="-342900" algn="just">
              <a:lnSpc>
                <a:spcPct val="150000"/>
              </a:lnSpc>
              <a:spcAft>
                <a:spcPts val="25"/>
              </a:spcAft>
              <a:buFont typeface="Times New Roman" panose="02020603050405020304" pitchFamily="18" charset="0"/>
              <a:buChar char="-"/>
            </a:pPr>
            <a:endParaRPr lang="en-IN" dirty="0"/>
          </a:p>
          <a:p>
            <a:pPr marL="342900" marR="605155" lvl="0" indent="-342900" algn="just">
              <a:lnSpc>
                <a:spcPct val="150000"/>
              </a:lnSpc>
              <a:spcAft>
                <a:spcPts val="25"/>
              </a:spcAft>
              <a:buFont typeface="Times New Roman" panose="02020603050405020304" pitchFamily="18" charset="0"/>
              <a:buChar char="-"/>
            </a:pPr>
            <a:r>
              <a:rPr lang="en-IN" dirty="0"/>
              <a:t>Multi-model implementation: Combine image classification model, title and brand recommendation model and image recommendation model to recommend product.</a:t>
            </a:r>
          </a:p>
          <a:p>
            <a:pPr marL="342900" marR="605155" lvl="0" indent="-342900" algn="just">
              <a:lnSpc>
                <a:spcPct val="150000"/>
              </a:lnSpc>
              <a:spcAft>
                <a:spcPts val="25"/>
              </a:spcAft>
              <a:buFont typeface="Times New Roman" panose="02020603050405020304" pitchFamily="18" charset="0"/>
              <a:buChar char="-"/>
            </a:pPr>
            <a:endParaRPr lang="en-IN" dirty="0"/>
          </a:p>
          <a:p>
            <a:pPr marL="342900" marR="605155" lvl="0" indent="-342900" algn="just">
              <a:lnSpc>
                <a:spcPct val="150000"/>
              </a:lnSpc>
              <a:spcAft>
                <a:spcPts val="25"/>
              </a:spcAft>
              <a:buFont typeface="Times New Roman" panose="02020603050405020304" pitchFamily="18" charset="0"/>
              <a:buChar char="-"/>
            </a:pPr>
            <a:r>
              <a:rPr lang="en-US" dirty="0"/>
              <a:t>Explore GoogLeNet model by training the dataset on more epochs.</a:t>
            </a:r>
            <a:endParaRPr lang="en-IN" dirty="0"/>
          </a:p>
        </p:txBody>
      </p:sp>
    </p:spTree>
    <p:extLst>
      <p:ext uri="{BB962C8B-B14F-4D97-AF65-F5344CB8AC3E}">
        <p14:creationId xmlns:p14="http://schemas.microsoft.com/office/powerpoint/2010/main" val="76664102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E338-597A-C914-52B5-FA52607931E0}"/>
              </a:ext>
            </a:extLst>
          </p:cNvPr>
          <p:cNvSpPr>
            <a:spLocks noGrp="1"/>
          </p:cNvSpPr>
          <p:nvPr>
            <p:ph type="title"/>
          </p:nvPr>
        </p:nvSpPr>
        <p:spPr/>
        <p:txBody>
          <a:bodyPr/>
          <a:lstStyle/>
          <a:p>
            <a:r>
              <a:rPr lang="en-IN" dirty="0"/>
              <a:t>Demo</a:t>
            </a:r>
          </a:p>
        </p:txBody>
      </p:sp>
      <p:pic>
        <p:nvPicPr>
          <p:cNvPr id="4" name="VIDEO-2022-12-14-20-15-41">
            <a:hlinkClick r:id="" action="ppaction://media"/>
            <a:extLst>
              <a:ext uri="{FF2B5EF4-FFF2-40B4-BE49-F238E27FC236}">
                <a16:creationId xmlns:a16="http://schemas.microsoft.com/office/drawing/2014/main" id="{CA0176A9-285A-E214-2BAE-E7910124DC1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7914640" y="1300849"/>
            <a:ext cx="2458198" cy="5211712"/>
          </a:xfrm>
        </p:spPr>
      </p:pic>
      <p:sp>
        <p:nvSpPr>
          <p:cNvPr id="3" name="TextBox 2">
            <a:extLst>
              <a:ext uri="{FF2B5EF4-FFF2-40B4-BE49-F238E27FC236}">
                <a16:creationId xmlns:a16="http://schemas.microsoft.com/office/drawing/2014/main" id="{551F6050-FC82-98A5-22E1-95929D16A037}"/>
              </a:ext>
            </a:extLst>
          </p:cNvPr>
          <p:cNvSpPr txBox="1"/>
          <p:nvPr/>
        </p:nvSpPr>
        <p:spPr>
          <a:xfrm>
            <a:off x="521207" y="1849120"/>
            <a:ext cx="7097591" cy="3693319"/>
          </a:xfrm>
          <a:prstGeom prst="rect">
            <a:avLst/>
          </a:prstGeom>
          <a:noFill/>
        </p:spPr>
        <p:txBody>
          <a:bodyPr wrap="square" rtlCol="0">
            <a:spAutoFit/>
          </a:bodyPr>
          <a:lstStyle/>
          <a:p>
            <a:r>
              <a:rPr lang="en-US" dirty="0"/>
              <a:t>1. To access image based recommendation bot open telegram and search for </a:t>
            </a:r>
            <a:r>
              <a:rPr lang="en-IN" dirty="0"/>
              <a:t>@ml_product_recommendation_bot or click on below link.</a:t>
            </a:r>
          </a:p>
          <a:p>
            <a:endParaRPr lang="en-IN" dirty="0">
              <a:solidFill>
                <a:srgbClr val="000000"/>
              </a:solidFill>
              <a:latin typeface="Times New Roman" panose="02020603050405020304" pitchFamily="18" charset="0"/>
            </a:endParaRPr>
          </a:p>
          <a:p>
            <a:r>
              <a:rPr lang="en-IN" dirty="0"/>
              <a:t>Link - </a:t>
            </a:r>
            <a:r>
              <a:rPr lang="en-IN" dirty="0">
                <a:solidFill>
                  <a:srgbClr val="0070C0"/>
                </a:solidFill>
                <a:hlinkClick r:id="rId5">
                  <a:extLst>
                    <a:ext uri="{A12FA001-AC4F-418D-AE19-62706E023703}">
                      <ahyp:hlinkClr xmlns:ahyp="http://schemas.microsoft.com/office/drawing/2018/hyperlinkcolor" val="tx"/>
                    </a:ext>
                  </a:extLst>
                </a:hlinkClick>
              </a:rPr>
              <a:t>http://t.me/ml_product_recommendation_bot</a:t>
            </a:r>
            <a:endParaRPr lang="en-IN" dirty="0">
              <a:solidFill>
                <a:srgbClr val="0070C0"/>
              </a:solidFill>
            </a:endParaRPr>
          </a:p>
          <a:p>
            <a:endParaRPr lang="en-IN" dirty="0"/>
          </a:p>
          <a:p>
            <a:endParaRPr lang="en-IN" dirty="0">
              <a:solidFill>
                <a:srgbClr val="000000"/>
              </a:solidFill>
              <a:latin typeface="Times New Roman" panose="02020603050405020304" pitchFamily="18" charset="0"/>
            </a:endParaRPr>
          </a:p>
          <a:p>
            <a:r>
              <a:rPr lang="en-IN" dirty="0"/>
              <a:t>2. Click on Start or type /start to start the application. </a:t>
            </a:r>
          </a:p>
          <a:p>
            <a:endParaRPr lang="en-IN" dirty="0"/>
          </a:p>
          <a:p>
            <a:endParaRPr lang="en-IN" dirty="0"/>
          </a:p>
          <a:p>
            <a:r>
              <a:rPr lang="en-IN" dirty="0"/>
              <a:t>3. Upload or click product image to find the similar product. </a:t>
            </a:r>
          </a:p>
          <a:p>
            <a:endParaRPr lang="en-IN" dirty="0"/>
          </a:p>
          <a:p>
            <a:endParaRPr lang="en-IN" dirty="0"/>
          </a:p>
          <a:p>
            <a:endParaRPr lang="en-IN" dirty="0"/>
          </a:p>
        </p:txBody>
      </p:sp>
    </p:spTree>
    <p:extLst>
      <p:ext uri="{BB962C8B-B14F-4D97-AF65-F5344CB8AC3E}">
        <p14:creationId xmlns:p14="http://schemas.microsoft.com/office/powerpoint/2010/main" val="117541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8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1C935-160F-8E4D-8FF2-03A34F94932F}"/>
              </a:ext>
            </a:extLst>
          </p:cNvPr>
          <p:cNvSpPr>
            <a:spLocks noGrp="1"/>
          </p:cNvSpPr>
          <p:nvPr>
            <p:ph type="title"/>
          </p:nvPr>
        </p:nvSpPr>
        <p:spPr>
          <a:xfrm>
            <a:off x="2657856" y="3108960"/>
            <a:ext cx="6876288" cy="640080"/>
          </a:xfrm>
        </p:spPr>
        <p:txBody>
          <a:bodyPr/>
          <a:lstStyle/>
          <a:p>
            <a:pPr algn="ctr"/>
            <a:r>
              <a:rPr lang="en-US" b="1" u="sng" dirty="0">
                <a:solidFill>
                  <a:schemeClr val="bg1"/>
                </a:solidFill>
              </a:rPr>
              <a:t>THANK YOU !</a:t>
            </a:r>
            <a:r>
              <a:rPr lang="en-US" dirty="0"/>
              <a:t> </a:t>
            </a:r>
            <a:endParaRPr lang="en-IN" dirty="0"/>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Introduction | Background</a:t>
            </a:r>
          </a:p>
        </p:txBody>
      </p:sp>
      <p:sp>
        <p:nvSpPr>
          <p:cNvPr id="38" name="Content Placeholder 17"/>
          <p:cNvSpPr txBox="1">
            <a:spLocks/>
          </p:cNvSpPr>
          <p:nvPr/>
        </p:nvSpPr>
        <p:spPr>
          <a:xfrm>
            <a:off x="541610" y="1524708"/>
            <a:ext cx="4883830" cy="4774492"/>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3D1E60C6-3C09-779F-3A31-E3D0314D9675}"/>
              </a:ext>
            </a:extLst>
          </p:cNvPr>
          <p:cNvPicPr>
            <a:picLocks noChangeAspect="1"/>
          </p:cNvPicPr>
          <p:nvPr/>
        </p:nvPicPr>
        <p:blipFill>
          <a:blip r:embed="rId2"/>
          <a:stretch>
            <a:fillRect/>
          </a:stretch>
        </p:blipFill>
        <p:spPr>
          <a:xfrm>
            <a:off x="5931263" y="2094702"/>
            <a:ext cx="6031942" cy="2883698"/>
          </a:xfrm>
          <a:prstGeom prst="rect">
            <a:avLst/>
          </a:prstGeom>
        </p:spPr>
      </p:pic>
      <p:sp>
        <p:nvSpPr>
          <p:cNvPr id="4" name="TextBox 3">
            <a:extLst>
              <a:ext uri="{FF2B5EF4-FFF2-40B4-BE49-F238E27FC236}">
                <a16:creationId xmlns:a16="http://schemas.microsoft.com/office/drawing/2014/main" id="{1E2E10F6-D654-6A1E-F6D6-2C0493A3656D}"/>
              </a:ext>
            </a:extLst>
          </p:cNvPr>
          <p:cNvSpPr txBox="1"/>
          <p:nvPr/>
        </p:nvSpPr>
        <p:spPr>
          <a:xfrm>
            <a:off x="641033" y="1418844"/>
            <a:ext cx="5170487" cy="50266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We have seen how ecommerce market is growing.</a:t>
            </a:r>
          </a:p>
          <a:p>
            <a:pPr marL="285750" indent="-285750">
              <a:lnSpc>
                <a:spcPct val="150000"/>
              </a:lnSpc>
              <a:buFont typeface="Arial" panose="020B0604020202020204" pitchFamily="34" charset="0"/>
              <a:buChar char="•"/>
            </a:pPr>
            <a:r>
              <a:rPr lang="en-US" dirty="0"/>
              <a:t>Trends suggests that ecommerce industry will surpass $20 trillion dollars by 2025.</a:t>
            </a:r>
          </a:p>
          <a:p>
            <a:pPr marL="285750" indent="-285750">
              <a:lnSpc>
                <a:spcPct val="150000"/>
              </a:lnSpc>
              <a:buFont typeface="Arial" panose="020B0604020202020204" pitchFamily="34" charset="0"/>
              <a:buChar char="•"/>
            </a:pPr>
            <a:r>
              <a:rPr lang="en-US" dirty="0"/>
              <a:t>Resulting in increase of E-Commerce application.</a:t>
            </a:r>
          </a:p>
          <a:p>
            <a:pPr marL="285750" indent="-285750">
              <a:lnSpc>
                <a:spcPct val="150000"/>
              </a:lnSpc>
              <a:buFont typeface="Arial" panose="020B0604020202020204" pitchFamily="34" charset="0"/>
              <a:buChar char="•"/>
            </a:pPr>
            <a:r>
              <a:rPr lang="en-US" dirty="0"/>
              <a:t>Making inconvenient for user to download multiple application and apply filters to find right product.</a:t>
            </a:r>
          </a:p>
          <a:p>
            <a:pPr marL="285750" indent="-285750">
              <a:lnSpc>
                <a:spcPct val="150000"/>
              </a:lnSpc>
              <a:buFont typeface="Arial" panose="020B0604020202020204" pitchFamily="34" charset="0"/>
              <a:buChar char="•"/>
            </a:pPr>
            <a:r>
              <a:rPr lang="en-IN" dirty="0"/>
              <a:t>Filtering in these application is limited to content based and very difficult to for user to find product what they is looking for. </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Introduction | Aim and Objective</a:t>
            </a:r>
          </a:p>
        </p:txBody>
      </p:sp>
      <p:pic>
        <p:nvPicPr>
          <p:cNvPr id="2" name="Picture 1">
            <a:extLst>
              <a:ext uri="{FF2B5EF4-FFF2-40B4-BE49-F238E27FC236}">
                <a16:creationId xmlns:a16="http://schemas.microsoft.com/office/drawing/2014/main" id="{56356803-98F1-81B5-EE2F-789A2E4DFFE8}"/>
              </a:ext>
            </a:extLst>
          </p:cNvPr>
          <p:cNvPicPr/>
          <p:nvPr/>
        </p:nvPicPr>
        <p:blipFill>
          <a:blip r:embed="rId2"/>
          <a:stretch>
            <a:fillRect/>
          </a:stretch>
        </p:blipFill>
        <p:spPr>
          <a:xfrm>
            <a:off x="6421120" y="1336267"/>
            <a:ext cx="5129847" cy="2849653"/>
          </a:xfrm>
          <a:prstGeom prst="rect">
            <a:avLst/>
          </a:prstGeom>
        </p:spPr>
      </p:pic>
      <p:sp>
        <p:nvSpPr>
          <p:cNvPr id="3" name="TextBox 2">
            <a:extLst>
              <a:ext uri="{FF2B5EF4-FFF2-40B4-BE49-F238E27FC236}">
                <a16:creationId xmlns:a16="http://schemas.microsoft.com/office/drawing/2014/main" id="{D1D45D10-4E3A-746A-229E-DB74961CC9B5}"/>
              </a:ext>
            </a:extLst>
          </p:cNvPr>
          <p:cNvSpPr txBox="1"/>
          <p:nvPr/>
        </p:nvSpPr>
        <p:spPr>
          <a:xfrm>
            <a:off x="641033" y="1418844"/>
            <a:ext cx="5678487" cy="1702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Other application apart from ecommerce app have shown growth is of instant messaging app. </a:t>
            </a:r>
          </a:p>
          <a:p>
            <a:pPr marL="285750" indent="-285750">
              <a:lnSpc>
                <a:spcPct val="150000"/>
              </a:lnSpc>
              <a:buFont typeface="Arial" panose="020B0604020202020204" pitchFamily="34" charset="0"/>
              <a:buChar char="•"/>
            </a:pPr>
            <a:r>
              <a:rPr lang="en-US" dirty="0"/>
              <a:t>Trend suggests there are more 3 billion monthly active user across different instant messaging app.</a:t>
            </a:r>
            <a:endParaRPr lang="en-IN" dirty="0"/>
          </a:p>
        </p:txBody>
      </p:sp>
      <p:sp>
        <p:nvSpPr>
          <p:cNvPr id="6" name="TextBox 5">
            <a:extLst>
              <a:ext uri="{FF2B5EF4-FFF2-40B4-BE49-F238E27FC236}">
                <a16:creationId xmlns:a16="http://schemas.microsoft.com/office/drawing/2014/main" id="{51002B5D-C399-27ED-85E9-A92BC480D72E}"/>
              </a:ext>
            </a:extLst>
          </p:cNvPr>
          <p:cNvSpPr txBox="1"/>
          <p:nvPr/>
        </p:nvSpPr>
        <p:spPr>
          <a:xfrm>
            <a:off x="751840" y="3452262"/>
            <a:ext cx="10972800" cy="3364704"/>
          </a:xfrm>
          <a:prstGeom prst="rect">
            <a:avLst/>
          </a:prstGeom>
          <a:noFill/>
        </p:spPr>
        <p:txBody>
          <a:bodyPr wrap="square">
            <a:spAutoFit/>
          </a:bodyPr>
          <a:lstStyle/>
          <a:p>
            <a:pPr>
              <a:lnSpc>
                <a:spcPct val="150000"/>
              </a:lnSpc>
            </a:pPr>
            <a:r>
              <a:rPr lang="en-US" u="sng" dirty="0"/>
              <a:t>Aim and Objective</a:t>
            </a:r>
            <a:r>
              <a:rPr lang="en-US" b="1" u="sng" dirty="0"/>
              <a:t> </a:t>
            </a:r>
          </a:p>
          <a:p>
            <a:pPr>
              <a:lnSpc>
                <a:spcPct val="150000"/>
              </a:lnSpc>
            </a:pPr>
            <a:endParaRPr lang="en-US" b="1" u="sng" dirty="0"/>
          </a:p>
          <a:p>
            <a:pPr marL="285750" indent="-285750">
              <a:lnSpc>
                <a:spcPct val="150000"/>
              </a:lnSpc>
              <a:buFont typeface="Wingdings" panose="05000000000000000000" pitchFamily="2" charset="2"/>
              <a:buChar char="q"/>
            </a:pPr>
            <a:r>
              <a:rPr lang="en-US" dirty="0"/>
              <a:t>Build recommendation system which recommend product based on visual/ features and similarity.</a:t>
            </a:r>
          </a:p>
          <a:p>
            <a:pPr marL="285750" indent="-285750">
              <a:lnSpc>
                <a:spcPct val="150000"/>
              </a:lnSpc>
              <a:buFont typeface="Wingdings" panose="05000000000000000000" pitchFamily="2" charset="2"/>
              <a:buChar char="q"/>
            </a:pPr>
            <a:r>
              <a:rPr lang="en-US" dirty="0"/>
              <a:t>Identify best model to achieve high accuracy with less loss.</a:t>
            </a:r>
          </a:p>
          <a:p>
            <a:pPr marL="285750" indent="-285750">
              <a:lnSpc>
                <a:spcPct val="150000"/>
              </a:lnSpc>
              <a:buFont typeface="Wingdings" panose="05000000000000000000" pitchFamily="2" charset="2"/>
              <a:buChar char="q"/>
            </a:pPr>
            <a:r>
              <a:rPr lang="en-US" dirty="0"/>
              <a:t>Integrate image based recommendation system with instant messaging application via bot to recommend product based on user interest.</a:t>
            </a:r>
          </a:p>
          <a:p>
            <a:pPr marL="285750" indent="-285750">
              <a:lnSpc>
                <a:spcPct val="150000"/>
              </a:lnSpc>
              <a:buFontTx/>
              <a:buChar char="-"/>
            </a:pPr>
            <a:endParaRPr lang="en-US" dirty="0"/>
          </a:p>
          <a:p>
            <a:pPr marL="285750" indent="-285750">
              <a:lnSpc>
                <a:spcPct val="150000"/>
              </a:lnSpc>
              <a:buFontTx/>
              <a:buChar char="-"/>
            </a:pPr>
            <a:endParaRPr lang="en-IN" dirty="0"/>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1000"/>
                                        <p:tgtEl>
                                          <p:spTgt spid="6">
                                            <p:txEl>
                                              <p:pRg st="0" end="0"/>
                                            </p:txEl>
                                          </p:spTgt>
                                        </p:tgtEl>
                                      </p:cBhvr>
                                    </p:animEffect>
                                    <p:anim calcmode="lin" valueType="num">
                                      <p:cBhvr>
                                        <p:cTn id="1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1000"/>
                                        <p:tgtEl>
                                          <p:spTgt spid="6">
                                            <p:txEl>
                                              <p:pRg st="3" end="3"/>
                                            </p:txEl>
                                          </p:spTgt>
                                        </p:tgtEl>
                                      </p:cBhvr>
                                    </p:animEffect>
                                    <p:anim calcmode="lin" valueType="num">
                                      <p:cBhvr>
                                        <p:cTn id="2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19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a:t>
            </a:r>
          </a:p>
        </p:txBody>
      </p:sp>
      <p:sp>
        <p:nvSpPr>
          <p:cNvPr id="17" name="TextBox 16">
            <a:extLst>
              <a:ext uri="{FF2B5EF4-FFF2-40B4-BE49-F238E27FC236}">
                <a16:creationId xmlns:a16="http://schemas.microsoft.com/office/drawing/2014/main" id="{D06DD05C-E26E-947A-9FF0-AA15834C7C6B}"/>
              </a:ext>
            </a:extLst>
          </p:cNvPr>
          <p:cNvSpPr txBox="1"/>
          <p:nvPr/>
        </p:nvSpPr>
        <p:spPr>
          <a:xfrm>
            <a:off x="8966200" y="5025629"/>
            <a:ext cx="1696720" cy="1015663"/>
          </a:xfrm>
          <a:prstGeom prst="rect">
            <a:avLst/>
          </a:prstGeom>
          <a:noFill/>
          <a:ln cap="rnd">
            <a:noFill/>
          </a:ln>
        </p:spPr>
        <p:txBody>
          <a:bodyPr wrap="square">
            <a:spAutoFit/>
          </a:bodyPr>
          <a:lstStyle/>
          <a:p>
            <a:pPr algn="ctr"/>
            <a:r>
              <a:rPr lang="en-IN" sz="1200" dirty="0"/>
              <a:t>2022</a:t>
            </a:r>
          </a:p>
          <a:p>
            <a:pPr algn="ctr"/>
            <a:r>
              <a:rPr lang="en-IN" sz="1200" dirty="0"/>
              <a:t>End-to-End Image-Based Fashion Recommendation</a:t>
            </a:r>
          </a:p>
          <a:p>
            <a:pPr algn="ctr"/>
            <a:r>
              <a:rPr lang="en-IN" sz="1200" dirty="0"/>
              <a:t>(Elsayed et al., 2022)</a:t>
            </a:r>
          </a:p>
        </p:txBody>
      </p:sp>
      <p:cxnSp>
        <p:nvCxnSpPr>
          <p:cNvPr id="18" name="Straight Arrow Connector 17">
            <a:extLst>
              <a:ext uri="{FF2B5EF4-FFF2-40B4-BE49-F238E27FC236}">
                <a16:creationId xmlns:a16="http://schemas.microsoft.com/office/drawing/2014/main" id="{51487DAA-B5FC-A6C4-EF65-DF73806750A6}"/>
              </a:ext>
            </a:extLst>
          </p:cNvPr>
          <p:cNvCxnSpPr>
            <a:cxnSpLocks/>
          </p:cNvCxnSpPr>
          <p:nvPr/>
        </p:nvCxnSpPr>
        <p:spPr>
          <a:xfrm>
            <a:off x="8170486" y="2174408"/>
            <a:ext cx="0" cy="22555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8BE5FA3C-F7D2-68E2-354B-5068A4729874}"/>
              </a:ext>
            </a:extLst>
          </p:cNvPr>
          <p:cNvSpPr txBox="1"/>
          <p:nvPr/>
        </p:nvSpPr>
        <p:spPr>
          <a:xfrm>
            <a:off x="7295804" y="4440590"/>
            <a:ext cx="1696720" cy="1569660"/>
          </a:xfrm>
          <a:prstGeom prst="rect">
            <a:avLst/>
          </a:prstGeom>
          <a:noFill/>
        </p:spPr>
        <p:txBody>
          <a:bodyPr wrap="square">
            <a:spAutoFit/>
          </a:bodyPr>
          <a:lstStyle/>
          <a:p>
            <a:pPr algn="ctr"/>
            <a:r>
              <a:rPr lang="en-IN" sz="1200" dirty="0"/>
              <a:t>2020</a:t>
            </a:r>
          </a:p>
          <a:p>
            <a:pPr algn="ctr"/>
            <a:r>
              <a:rPr lang="en-US" sz="1200" dirty="0"/>
              <a:t>Improvising the performance of image-based recommendation system using CNN and DL</a:t>
            </a:r>
            <a:endParaRPr lang="en-IN" sz="1200" dirty="0"/>
          </a:p>
          <a:p>
            <a:pPr algn="ctr"/>
            <a:r>
              <a:rPr lang="en-IN" sz="1200" dirty="0"/>
              <a:t>(Sulthana et al., 2020)</a:t>
            </a:r>
          </a:p>
        </p:txBody>
      </p:sp>
      <p:cxnSp>
        <p:nvCxnSpPr>
          <p:cNvPr id="21" name="Straight Arrow Connector 20">
            <a:extLst>
              <a:ext uri="{FF2B5EF4-FFF2-40B4-BE49-F238E27FC236}">
                <a16:creationId xmlns:a16="http://schemas.microsoft.com/office/drawing/2014/main" id="{6CCC65AB-BC4F-528D-BF59-AEDFA9C23805}"/>
              </a:ext>
            </a:extLst>
          </p:cNvPr>
          <p:cNvCxnSpPr>
            <a:cxnSpLocks/>
          </p:cNvCxnSpPr>
          <p:nvPr/>
        </p:nvCxnSpPr>
        <p:spPr>
          <a:xfrm>
            <a:off x="6595686" y="2161570"/>
            <a:ext cx="0" cy="1625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5D9560E6-97D9-EEAE-539C-091E88D86BA7}"/>
              </a:ext>
            </a:extLst>
          </p:cNvPr>
          <p:cNvCxnSpPr>
            <a:cxnSpLocks/>
          </p:cNvCxnSpPr>
          <p:nvPr/>
        </p:nvCxnSpPr>
        <p:spPr>
          <a:xfrm>
            <a:off x="4996086" y="2161570"/>
            <a:ext cx="0" cy="12649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3D1C1E50-B9FC-E456-709D-F71EAD17B97D}"/>
              </a:ext>
            </a:extLst>
          </p:cNvPr>
          <p:cNvCxnSpPr>
            <a:cxnSpLocks/>
          </p:cNvCxnSpPr>
          <p:nvPr/>
        </p:nvCxnSpPr>
        <p:spPr>
          <a:xfrm>
            <a:off x="1800166" y="2153920"/>
            <a:ext cx="0" cy="4062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CAF3DA32-F640-6CE2-649C-3126C5836693}"/>
              </a:ext>
            </a:extLst>
          </p:cNvPr>
          <p:cNvCxnSpPr>
            <a:cxnSpLocks/>
          </p:cNvCxnSpPr>
          <p:nvPr/>
        </p:nvCxnSpPr>
        <p:spPr>
          <a:xfrm>
            <a:off x="3410038" y="2153920"/>
            <a:ext cx="12794" cy="70634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BD754021-811C-4A40-A456-39676DEDA4C4}"/>
              </a:ext>
            </a:extLst>
          </p:cNvPr>
          <p:cNvSpPr txBox="1"/>
          <p:nvPr/>
        </p:nvSpPr>
        <p:spPr>
          <a:xfrm>
            <a:off x="5712690" y="3787170"/>
            <a:ext cx="1696720" cy="1200329"/>
          </a:xfrm>
          <a:prstGeom prst="rect">
            <a:avLst/>
          </a:prstGeom>
          <a:noFill/>
        </p:spPr>
        <p:txBody>
          <a:bodyPr wrap="square">
            <a:spAutoFit/>
          </a:bodyPr>
          <a:lstStyle/>
          <a:p>
            <a:pPr algn="ctr"/>
            <a:r>
              <a:rPr lang="en-IN" sz="1200" dirty="0"/>
              <a:t>2020</a:t>
            </a:r>
          </a:p>
          <a:p>
            <a:pPr algn="ctr"/>
            <a:r>
              <a:rPr lang="en-US" sz="1200" dirty="0">
                <a:effectLst/>
              </a:rPr>
              <a:t>Product Based Recommendation System On Amazon Data</a:t>
            </a:r>
            <a:endParaRPr lang="en-IN" sz="1200" dirty="0"/>
          </a:p>
          <a:p>
            <a:pPr algn="ctr"/>
            <a:r>
              <a:rPr lang="en-IN" sz="1200" dirty="0"/>
              <a:t>(Dwivedi et al., 2020)</a:t>
            </a:r>
          </a:p>
        </p:txBody>
      </p:sp>
      <p:sp>
        <p:nvSpPr>
          <p:cNvPr id="30" name="TextBox 29">
            <a:extLst>
              <a:ext uri="{FF2B5EF4-FFF2-40B4-BE49-F238E27FC236}">
                <a16:creationId xmlns:a16="http://schemas.microsoft.com/office/drawing/2014/main" id="{79F4516A-F81F-D148-C272-E013214B12A3}"/>
              </a:ext>
            </a:extLst>
          </p:cNvPr>
          <p:cNvSpPr txBox="1"/>
          <p:nvPr/>
        </p:nvSpPr>
        <p:spPr>
          <a:xfrm>
            <a:off x="4107409" y="3486254"/>
            <a:ext cx="1693951" cy="1384995"/>
          </a:xfrm>
          <a:prstGeom prst="rect">
            <a:avLst/>
          </a:prstGeom>
          <a:noFill/>
        </p:spPr>
        <p:txBody>
          <a:bodyPr wrap="square">
            <a:spAutoFit/>
          </a:bodyPr>
          <a:lstStyle/>
          <a:p>
            <a:pPr algn="ctr"/>
            <a:r>
              <a:rPr lang="en-IN" sz="1200" dirty="0"/>
              <a:t>2020</a:t>
            </a:r>
          </a:p>
          <a:p>
            <a:pPr algn="ctr"/>
            <a:r>
              <a:rPr lang="en-US" sz="1200" dirty="0"/>
              <a:t>Image-Based Service Recommendation System: A JPEG-Coefficient RFs Approach</a:t>
            </a:r>
            <a:endParaRPr lang="en-IN" sz="1200" dirty="0"/>
          </a:p>
          <a:p>
            <a:pPr algn="ctr"/>
            <a:r>
              <a:rPr lang="en-IN" sz="1200" dirty="0"/>
              <a:t>(Ullah et al., 2020)</a:t>
            </a:r>
          </a:p>
        </p:txBody>
      </p:sp>
      <p:sp>
        <p:nvSpPr>
          <p:cNvPr id="31" name="TextBox 30">
            <a:extLst>
              <a:ext uri="{FF2B5EF4-FFF2-40B4-BE49-F238E27FC236}">
                <a16:creationId xmlns:a16="http://schemas.microsoft.com/office/drawing/2014/main" id="{93E25C3D-8F40-6033-8368-719F0E875291}"/>
              </a:ext>
            </a:extLst>
          </p:cNvPr>
          <p:cNvSpPr txBox="1"/>
          <p:nvPr/>
        </p:nvSpPr>
        <p:spPr>
          <a:xfrm>
            <a:off x="2485643" y="2886982"/>
            <a:ext cx="1696720" cy="1384995"/>
          </a:xfrm>
          <a:prstGeom prst="rect">
            <a:avLst/>
          </a:prstGeom>
          <a:noFill/>
        </p:spPr>
        <p:txBody>
          <a:bodyPr wrap="square">
            <a:spAutoFit/>
          </a:bodyPr>
          <a:lstStyle/>
          <a:p>
            <a:pPr algn="ctr"/>
            <a:r>
              <a:rPr lang="en-IN" sz="1200" dirty="0"/>
              <a:t>2015</a:t>
            </a:r>
          </a:p>
          <a:p>
            <a:pPr algn="ctr"/>
            <a:r>
              <a:rPr lang="en-US" sz="1200" dirty="0"/>
              <a:t>Image-based Product Recommendation System with Convolutional Neural Networks</a:t>
            </a:r>
            <a:endParaRPr lang="en-IN" sz="1200" dirty="0"/>
          </a:p>
          <a:p>
            <a:pPr algn="ctr"/>
            <a:r>
              <a:rPr lang="en-IN" sz="1200" dirty="0"/>
              <a:t>(Chen et al., 2015)</a:t>
            </a:r>
          </a:p>
        </p:txBody>
      </p:sp>
      <p:sp>
        <p:nvSpPr>
          <p:cNvPr id="34" name="TextBox 33">
            <a:extLst>
              <a:ext uri="{FF2B5EF4-FFF2-40B4-BE49-F238E27FC236}">
                <a16:creationId xmlns:a16="http://schemas.microsoft.com/office/drawing/2014/main" id="{9190068E-3C1A-B433-71B9-BF86EF02110C}"/>
              </a:ext>
            </a:extLst>
          </p:cNvPr>
          <p:cNvSpPr txBox="1"/>
          <p:nvPr/>
        </p:nvSpPr>
        <p:spPr>
          <a:xfrm>
            <a:off x="952242" y="2641660"/>
            <a:ext cx="1696720" cy="1200329"/>
          </a:xfrm>
          <a:prstGeom prst="rect">
            <a:avLst/>
          </a:prstGeom>
          <a:noFill/>
        </p:spPr>
        <p:txBody>
          <a:bodyPr wrap="square">
            <a:spAutoFit/>
          </a:bodyPr>
          <a:lstStyle/>
          <a:p>
            <a:pPr algn="ctr"/>
            <a:r>
              <a:rPr lang="en-IN" sz="1200" dirty="0"/>
              <a:t>2012</a:t>
            </a:r>
          </a:p>
          <a:p>
            <a:pPr algn="ctr"/>
            <a:r>
              <a:rPr lang="en-US" sz="1200" dirty="0"/>
              <a:t>Modeling the Visual Evolution of Fashion Trends with One-Class Collaborative Filtering</a:t>
            </a:r>
            <a:endParaRPr lang="en-IN" sz="1200" dirty="0"/>
          </a:p>
          <a:p>
            <a:pPr algn="ctr"/>
            <a:r>
              <a:rPr lang="en-IN" sz="1200" dirty="0"/>
              <a:t>(Stewart, 2012)</a:t>
            </a:r>
          </a:p>
        </p:txBody>
      </p:sp>
      <p:sp>
        <p:nvSpPr>
          <p:cNvPr id="35" name="Arrow: Right 34">
            <a:extLst>
              <a:ext uri="{FF2B5EF4-FFF2-40B4-BE49-F238E27FC236}">
                <a16:creationId xmlns:a16="http://schemas.microsoft.com/office/drawing/2014/main" id="{F26B22B7-14D4-7FA2-8F9B-B60AFFB81B7C}"/>
              </a:ext>
            </a:extLst>
          </p:cNvPr>
          <p:cNvSpPr/>
          <p:nvPr/>
        </p:nvSpPr>
        <p:spPr>
          <a:xfrm>
            <a:off x="645164" y="1864231"/>
            <a:ext cx="10901672" cy="35846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7" name="Arrow: Down 36">
            <a:extLst>
              <a:ext uri="{FF2B5EF4-FFF2-40B4-BE49-F238E27FC236}">
                <a16:creationId xmlns:a16="http://schemas.microsoft.com/office/drawing/2014/main" id="{3F898E68-DBCC-3291-0C44-8911F9EAB6B2}"/>
              </a:ext>
            </a:extLst>
          </p:cNvPr>
          <p:cNvSpPr/>
          <p:nvPr/>
        </p:nvSpPr>
        <p:spPr>
          <a:xfrm>
            <a:off x="9686024" y="2130922"/>
            <a:ext cx="257072" cy="2864786"/>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38" name="Arrow: Down 37">
            <a:extLst>
              <a:ext uri="{FF2B5EF4-FFF2-40B4-BE49-F238E27FC236}">
                <a16:creationId xmlns:a16="http://schemas.microsoft.com/office/drawing/2014/main" id="{6499EF69-72EC-C65D-F6ED-DE08C78156AF}"/>
              </a:ext>
            </a:extLst>
          </p:cNvPr>
          <p:cNvSpPr/>
          <p:nvPr/>
        </p:nvSpPr>
        <p:spPr>
          <a:xfrm>
            <a:off x="8028247" y="2130922"/>
            <a:ext cx="257071" cy="232572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39" name="Arrow: Down 38">
            <a:extLst>
              <a:ext uri="{FF2B5EF4-FFF2-40B4-BE49-F238E27FC236}">
                <a16:creationId xmlns:a16="http://schemas.microsoft.com/office/drawing/2014/main" id="{75F48D1A-36C7-8564-A290-BF4DD921B3BD}"/>
              </a:ext>
            </a:extLst>
          </p:cNvPr>
          <p:cNvSpPr/>
          <p:nvPr/>
        </p:nvSpPr>
        <p:spPr>
          <a:xfrm>
            <a:off x="6464382" y="2130922"/>
            <a:ext cx="231484" cy="1656248"/>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40" name="Arrow: Down 39">
            <a:extLst>
              <a:ext uri="{FF2B5EF4-FFF2-40B4-BE49-F238E27FC236}">
                <a16:creationId xmlns:a16="http://schemas.microsoft.com/office/drawing/2014/main" id="{3FE39EB7-22C1-93A6-5CC7-0975D0B846A6}"/>
              </a:ext>
            </a:extLst>
          </p:cNvPr>
          <p:cNvSpPr/>
          <p:nvPr/>
        </p:nvSpPr>
        <p:spPr>
          <a:xfrm>
            <a:off x="1691317" y="2130922"/>
            <a:ext cx="175023" cy="42923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41" name="Arrow: Down 40">
            <a:extLst>
              <a:ext uri="{FF2B5EF4-FFF2-40B4-BE49-F238E27FC236}">
                <a16:creationId xmlns:a16="http://schemas.microsoft.com/office/drawing/2014/main" id="{D4B856D8-9DDE-0C20-908D-480B0278983B}"/>
              </a:ext>
            </a:extLst>
          </p:cNvPr>
          <p:cNvSpPr/>
          <p:nvPr/>
        </p:nvSpPr>
        <p:spPr>
          <a:xfrm>
            <a:off x="3324777" y="2130922"/>
            <a:ext cx="175023" cy="756060"/>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
        <p:nvSpPr>
          <p:cNvPr id="42" name="Arrow: Down 41">
            <a:extLst>
              <a:ext uri="{FF2B5EF4-FFF2-40B4-BE49-F238E27FC236}">
                <a16:creationId xmlns:a16="http://schemas.microsoft.com/office/drawing/2014/main" id="{EE8AC2C4-D628-4A23-84E9-37B3948E0ACB}"/>
              </a:ext>
            </a:extLst>
          </p:cNvPr>
          <p:cNvSpPr/>
          <p:nvPr/>
        </p:nvSpPr>
        <p:spPr>
          <a:xfrm>
            <a:off x="4900517" y="2130922"/>
            <a:ext cx="193102" cy="135533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9" grpId="0"/>
      <p:bldP spid="30" grpId="0"/>
      <p:bldP spid="31" grpId="0"/>
      <p:bldP spid="34" grpId="0"/>
      <p:bldP spid="35" grpId="0" animBg="1"/>
      <p:bldP spid="37" grpId="0" animBg="1"/>
      <p:bldP spid="38" grpId="0" animBg="1"/>
      <p:bldP spid="39" grpId="0" animBg="1"/>
      <p:bldP spid="40"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Literature Review | Research gaps </a:t>
            </a:r>
          </a:p>
        </p:txBody>
      </p:sp>
      <p:sp>
        <p:nvSpPr>
          <p:cNvPr id="4" name="TextBox 3">
            <a:extLst>
              <a:ext uri="{FF2B5EF4-FFF2-40B4-BE49-F238E27FC236}">
                <a16:creationId xmlns:a16="http://schemas.microsoft.com/office/drawing/2014/main" id="{B968E62C-50B1-0C5A-1B06-440B3F77A0A6}"/>
              </a:ext>
            </a:extLst>
          </p:cNvPr>
          <p:cNvSpPr txBox="1"/>
          <p:nvPr/>
        </p:nvSpPr>
        <p:spPr>
          <a:xfrm>
            <a:off x="1016000" y="1415805"/>
            <a:ext cx="10444480" cy="5442195"/>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All the research done till date just aim to find the right model for image recommendation, and non of the research consider user experience while building the model. In other words non of the research work done is end to end. </a:t>
            </a:r>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r>
              <a:rPr lang="en-US" dirty="0"/>
              <a:t>In all most all the research done till date, the images used for testing is from the same dataset and random image captured by user was not considered. </a:t>
            </a:r>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r>
              <a:rPr lang="en-US" dirty="0"/>
              <a:t>Some crucial models like GoogLeNet, Xception were missing in some research work.</a:t>
            </a:r>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r>
              <a:rPr lang="en-US" dirty="0"/>
              <a:t>Previous research solely rely on visual content of the image and contextual information of product like product rating, cost, brand is not considered in the recommendation.</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IN" dirty="0"/>
          </a:p>
        </p:txBody>
      </p:sp>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Problem Statement</a:t>
            </a:r>
          </a:p>
        </p:txBody>
      </p:sp>
      <p:sp>
        <p:nvSpPr>
          <p:cNvPr id="3" name="TextBox 2">
            <a:extLst>
              <a:ext uri="{FF2B5EF4-FFF2-40B4-BE49-F238E27FC236}">
                <a16:creationId xmlns:a16="http://schemas.microsoft.com/office/drawing/2014/main" id="{8BA21DCD-B29E-EE8E-185D-620CF97DEF26}"/>
              </a:ext>
            </a:extLst>
          </p:cNvPr>
          <p:cNvSpPr txBox="1"/>
          <p:nvPr/>
        </p:nvSpPr>
        <p:spPr>
          <a:xfrm>
            <a:off x="1046480" y="1702970"/>
            <a:ext cx="1008888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How can we effectively use visual information from images to make personalized recommendations to users?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Explore ways to use visual information from images to make more accurate and relevant recommendations to users, with the goal of improving the overall user experience.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 the best model for building the image based recommendation system. </a:t>
            </a:r>
          </a:p>
          <a:p>
            <a:pPr marL="285750" indent="-285750">
              <a:buFontTx/>
              <a:buChar char="-"/>
            </a:pPr>
            <a:endParaRPr lang="en-US" dirty="0">
              <a:solidFill>
                <a:srgbClr val="374151"/>
              </a:solidFill>
              <a:latin typeface="Söhne"/>
            </a:endParaRPr>
          </a:p>
          <a:p>
            <a:pPr marL="285750" indent="-285750">
              <a:buFontTx/>
              <a:buChar char="-"/>
            </a:pPr>
            <a:endParaRPr lang="en-IN" dirty="0"/>
          </a:p>
        </p:txBody>
      </p:sp>
      <p:sp>
        <p:nvSpPr>
          <p:cNvPr id="4" name="AutoShape 2" descr="456 Problem Statement Illustrations &amp; Clip Art - iStock">
            <a:extLst>
              <a:ext uri="{FF2B5EF4-FFF2-40B4-BE49-F238E27FC236}">
                <a16:creationId xmlns:a16="http://schemas.microsoft.com/office/drawing/2014/main" id="{30CC00BF-7147-9305-5F97-A08CEC2CE62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6" name="AutoShape 4" descr="456 Problem Statement Illustrations &amp; Clip Art - iStock">
            <a:extLst>
              <a:ext uri="{FF2B5EF4-FFF2-40B4-BE49-F238E27FC236}">
                <a16:creationId xmlns:a16="http://schemas.microsoft.com/office/drawing/2014/main" id="{2DAA56F5-D6AF-9808-593E-31219A581E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8" name="Picture 7">
            <a:extLst>
              <a:ext uri="{FF2B5EF4-FFF2-40B4-BE49-F238E27FC236}">
                <a16:creationId xmlns:a16="http://schemas.microsoft.com/office/drawing/2014/main" id="{335942E0-F7A6-2F71-8DC6-13FAE7E5D3C6}"/>
              </a:ext>
            </a:extLst>
          </p:cNvPr>
          <p:cNvPicPr>
            <a:picLocks noChangeAspect="1"/>
          </p:cNvPicPr>
          <p:nvPr/>
        </p:nvPicPr>
        <p:blipFill>
          <a:blip r:embed="rId2"/>
          <a:stretch>
            <a:fillRect/>
          </a:stretch>
        </p:blipFill>
        <p:spPr>
          <a:xfrm>
            <a:off x="9809797" y="4491037"/>
            <a:ext cx="2143125" cy="2143125"/>
          </a:xfrm>
          <a:prstGeom prst="rect">
            <a:avLst/>
          </a:prstGeom>
        </p:spPr>
      </p:pic>
      <p:pic>
        <p:nvPicPr>
          <p:cNvPr id="15" name="Picture 14">
            <a:extLst>
              <a:ext uri="{FF2B5EF4-FFF2-40B4-BE49-F238E27FC236}">
                <a16:creationId xmlns:a16="http://schemas.microsoft.com/office/drawing/2014/main" id="{E333FD80-C52B-BD9B-1C54-6D7424F698AE}"/>
              </a:ext>
            </a:extLst>
          </p:cNvPr>
          <p:cNvPicPr>
            <a:picLocks noChangeAspect="1"/>
          </p:cNvPicPr>
          <p:nvPr/>
        </p:nvPicPr>
        <p:blipFill>
          <a:blip r:embed="rId3"/>
          <a:stretch>
            <a:fillRect/>
          </a:stretch>
        </p:blipFill>
        <p:spPr>
          <a:xfrm>
            <a:off x="228918" y="4074160"/>
            <a:ext cx="2748867" cy="2783840"/>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par>
                                <p:cTn id="21" presetID="3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Methodology</a:t>
            </a:r>
          </a:p>
        </p:txBody>
      </p:sp>
      <p:pic>
        <p:nvPicPr>
          <p:cNvPr id="14" name="Picture 13">
            <a:extLst>
              <a:ext uri="{FF2B5EF4-FFF2-40B4-BE49-F238E27FC236}">
                <a16:creationId xmlns:a16="http://schemas.microsoft.com/office/drawing/2014/main" id="{9F9434C8-5747-D779-1CD9-34062CCDC138}"/>
              </a:ext>
            </a:extLst>
          </p:cNvPr>
          <p:cNvPicPr/>
          <p:nvPr/>
        </p:nvPicPr>
        <p:blipFill>
          <a:blip r:embed="rId2"/>
          <a:stretch>
            <a:fillRect/>
          </a:stretch>
        </p:blipFill>
        <p:spPr>
          <a:xfrm>
            <a:off x="6299200" y="1635760"/>
            <a:ext cx="5182870" cy="2600960"/>
          </a:xfrm>
          <a:prstGeom prst="rect">
            <a:avLst/>
          </a:prstGeom>
        </p:spPr>
      </p:pic>
      <p:sp>
        <p:nvSpPr>
          <p:cNvPr id="17" name="TextBox 16">
            <a:extLst>
              <a:ext uri="{FF2B5EF4-FFF2-40B4-BE49-F238E27FC236}">
                <a16:creationId xmlns:a16="http://schemas.microsoft.com/office/drawing/2014/main" id="{6193BC06-154D-C609-6736-C2A8918D1022}"/>
              </a:ext>
            </a:extLst>
          </p:cNvPr>
          <p:cNvSpPr txBox="1"/>
          <p:nvPr/>
        </p:nvSpPr>
        <p:spPr>
          <a:xfrm>
            <a:off x="364491" y="1635760"/>
            <a:ext cx="5457189" cy="3364704"/>
          </a:xfrm>
          <a:prstGeom prst="rect">
            <a:avLst/>
          </a:prstGeom>
          <a:noFill/>
        </p:spPr>
        <p:txBody>
          <a:bodyPr wrap="square" rtlCol="0">
            <a:spAutoFit/>
          </a:bodyPr>
          <a:lstStyle/>
          <a:p>
            <a:pPr>
              <a:lnSpc>
                <a:spcPct val="150000"/>
              </a:lnSpc>
            </a:pPr>
            <a:r>
              <a:rPr lang="en-US" dirty="0"/>
              <a:t>This research involved end to end implementation in three phases :</a:t>
            </a:r>
          </a:p>
          <a:p>
            <a:pPr>
              <a:lnSpc>
                <a:spcPct val="150000"/>
              </a:lnSpc>
            </a:pPr>
            <a:endParaRPr lang="en-US" dirty="0"/>
          </a:p>
          <a:p>
            <a:pPr>
              <a:lnSpc>
                <a:spcPct val="150000"/>
              </a:lnSpc>
            </a:pPr>
            <a:r>
              <a:rPr lang="en-US" dirty="0"/>
              <a:t>1. Develop bot for end user where user can upload image of the product which will connect to recommendation system. </a:t>
            </a:r>
          </a:p>
          <a:p>
            <a:pPr marL="285750" indent="-285750">
              <a:lnSpc>
                <a:spcPct val="150000"/>
              </a:lnSpc>
              <a:buFontTx/>
              <a:buChar char="-"/>
            </a:pPr>
            <a:endParaRPr lang="en-US" dirty="0"/>
          </a:p>
          <a:p>
            <a:pPr>
              <a:lnSpc>
                <a:spcPct val="150000"/>
              </a:lnSpc>
            </a:pPr>
            <a:endParaRPr lang="en-IN" dirty="0"/>
          </a:p>
        </p:txBody>
      </p:sp>
      <p:sp>
        <p:nvSpPr>
          <p:cNvPr id="18" name="TextBox 17">
            <a:extLst>
              <a:ext uri="{FF2B5EF4-FFF2-40B4-BE49-F238E27FC236}">
                <a16:creationId xmlns:a16="http://schemas.microsoft.com/office/drawing/2014/main" id="{1AAB32A6-3EFA-8231-DD17-79ADAAFA33AD}"/>
              </a:ext>
            </a:extLst>
          </p:cNvPr>
          <p:cNvSpPr txBox="1"/>
          <p:nvPr/>
        </p:nvSpPr>
        <p:spPr>
          <a:xfrm>
            <a:off x="364491" y="4378961"/>
            <a:ext cx="11364465" cy="1702710"/>
          </a:xfrm>
          <a:prstGeom prst="rect">
            <a:avLst/>
          </a:prstGeom>
          <a:noFill/>
        </p:spPr>
        <p:txBody>
          <a:bodyPr wrap="square" rtlCol="0">
            <a:spAutoFit/>
          </a:bodyPr>
          <a:lstStyle/>
          <a:p>
            <a:pPr>
              <a:lnSpc>
                <a:spcPct val="150000"/>
              </a:lnSpc>
            </a:pPr>
            <a:r>
              <a:rPr lang="en-US" dirty="0"/>
              <a:t>2. Identify the best model with high accuracy and low loss which can be used to build recommendation system</a:t>
            </a:r>
          </a:p>
          <a:p>
            <a:pPr marL="285750" indent="-285750">
              <a:lnSpc>
                <a:spcPct val="150000"/>
              </a:lnSpc>
              <a:buFontTx/>
              <a:buChar char="-"/>
            </a:pPr>
            <a:endParaRPr lang="en-US" dirty="0"/>
          </a:p>
          <a:p>
            <a:pPr>
              <a:lnSpc>
                <a:spcPct val="150000"/>
              </a:lnSpc>
            </a:pPr>
            <a:r>
              <a:rPr lang="en-US" dirty="0"/>
              <a:t>3. Build recommendation system using identified model which takes input from the user and recommend N products to the user.</a:t>
            </a:r>
            <a:endParaRPr lang="en-IN" dirty="0"/>
          </a:p>
        </p:txBody>
      </p:sp>
    </p:spTree>
    <p:extLst>
      <p:ext uri="{BB962C8B-B14F-4D97-AF65-F5344CB8AC3E}">
        <p14:creationId xmlns:p14="http://schemas.microsoft.com/office/powerpoint/2010/main" val="727668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Methodology | Bot </a:t>
            </a:r>
          </a:p>
        </p:txBody>
      </p:sp>
      <p:pic>
        <p:nvPicPr>
          <p:cNvPr id="8" name="Picture 7">
            <a:extLst>
              <a:ext uri="{FF2B5EF4-FFF2-40B4-BE49-F238E27FC236}">
                <a16:creationId xmlns:a16="http://schemas.microsoft.com/office/drawing/2014/main" id="{9E1303F1-BBED-ADA7-AD02-F34156CFF0B9}"/>
              </a:ext>
            </a:extLst>
          </p:cNvPr>
          <p:cNvPicPr>
            <a:picLocks noChangeAspect="1"/>
          </p:cNvPicPr>
          <p:nvPr/>
        </p:nvPicPr>
        <p:blipFill>
          <a:blip r:embed="rId2"/>
          <a:stretch>
            <a:fillRect/>
          </a:stretch>
        </p:blipFill>
        <p:spPr>
          <a:xfrm>
            <a:off x="8579242" y="213360"/>
            <a:ext cx="3343564" cy="1838960"/>
          </a:xfrm>
          <a:prstGeom prst="rect">
            <a:avLst/>
          </a:prstGeom>
        </p:spPr>
      </p:pic>
      <p:sp>
        <p:nvSpPr>
          <p:cNvPr id="9" name="TextBox 8">
            <a:extLst>
              <a:ext uri="{FF2B5EF4-FFF2-40B4-BE49-F238E27FC236}">
                <a16:creationId xmlns:a16="http://schemas.microsoft.com/office/drawing/2014/main" id="{57B02E61-BEF0-E73B-E023-0FE5E8590828}"/>
              </a:ext>
            </a:extLst>
          </p:cNvPr>
          <p:cNvSpPr txBox="1"/>
          <p:nvPr/>
        </p:nvSpPr>
        <p:spPr>
          <a:xfrm>
            <a:off x="629920" y="1290320"/>
            <a:ext cx="9773920" cy="59093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In this research we have consider telegram bot for development.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Search for “BotFather” and create new bot by “/newbot” command in telegram from “BotFather” chat.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“BotFather” will return token on successful creation of bot, use this token to communicate with the bot. </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Remove the background of image uploaded by user using the telegram bot.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Extract the features from the image and compare with the feature extracted from images present in dataset and recommend N product with the closest feature to the user</a:t>
            </a:r>
          </a:p>
          <a:p>
            <a:pPr marL="285750" indent="-285750">
              <a:buFontTx/>
              <a:buChar char="-"/>
            </a:pPr>
            <a:endParaRPr lang="en-US" dirty="0"/>
          </a:p>
          <a:p>
            <a:pPr marL="285750" indent="-285750">
              <a:buFontTx/>
              <a:buChar char="-"/>
            </a:pPr>
            <a:endParaRPr lang="en-US" dirty="0"/>
          </a:p>
          <a:p>
            <a:pPr marL="285750" indent="-285750">
              <a:buFontTx/>
              <a:buChar char="-"/>
            </a:pPr>
            <a:endParaRPr lang="en-IN" dirty="0"/>
          </a:p>
        </p:txBody>
      </p:sp>
    </p:spTree>
    <p:extLst>
      <p:ext uri="{BB962C8B-B14F-4D97-AF65-F5344CB8AC3E}">
        <p14:creationId xmlns:p14="http://schemas.microsoft.com/office/powerpoint/2010/main" val="1243481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Methodology | Approach</a:t>
            </a:r>
          </a:p>
        </p:txBody>
      </p:sp>
      <p:pic>
        <p:nvPicPr>
          <p:cNvPr id="2" name="Picture 1">
            <a:extLst>
              <a:ext uri="{FF2B5EF4-FFF2-40B4-BE49-F238E27FC236}">
                <a16:creationId xmlns:a16="http://schemas.microsoft.com/office/drawing/2014/main" id="{2847C6B4-26B4-A794-3747-8101BB2A0752}"/>
              </a:ext>
            </a:extLst>
          </p:cNvPr>
          <p:cNvPicPr/>
          <p:nvPr/>
        </p:nvPicPr>
        <p:blipFill>
          <a:blip r:embed="rId2"/>
          <a:stretch>
            <a:fillRect/>
          </a:stretch>
        </p:blipFill>
        <p:spPr>
          <a:xfrm>
            <a:off x="5376545" y="4695918"/>
            <a:ext cx="5828030" cy="1609725"/>
          </a:xfrm>
          <a:prstGeom prst="rect">
            <a:avLst/>
          </a:prstGeom>
        </p:spPr>
      </p:pic>
      <p:sp>
        <p:nvSpPr>
          <p:cNvPr id="10" name="TextBox 9">
            <a:extLst>
              <a:ext uri="{FF2B5EF4-FFF2-40B4-BE49-F238E27FC236}">
                <a16:creationId xmlns:a16="http://schemas.microsoft.com/office/drawing/2014/main" id="{92E71F92-0AE6-A06D-A6F6-E2FE686049AB}"/>
              </a:ext>
            </a:extLst>
          </p:cNvPr>
          <p:cNvSpPr txBox="1"/>
          <p:nvPr/>
        </p:nvSpPr>
        <p:spPr>
          <a:xfrm>
            <a:off x="521207" y="1255395"/>
            <a:ext cx="11579353" cy="3780202"/>
          </a:xfrm>
          <a:prstGeom prst="rect">
            <a:avLst/>
          </a:prstGeom>
          <a:noFill/>
        </p:spPr>
        <p:txBody>
          <a:bodyPr wrap="square">
            <a:spAutoFit/>
          </a:bodyPr>
          <a:lstStyle/>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Collected the </a:t>
            </a:r>
            <a:r>
              <a:rPr lang="en-IN" dirty="0">
                <a:solidFill>
                  <a:srgbClr val="0070C0"/>
                </a:solidFill>
              </a:rPr>
              <a:t>Amazon product data </a:t>
            </a:r>
            <a:r>
              <a:rPr lang="en-IN" dirty="0"/>
              <a:t>across different category and store it in CSV file. The data extracted is can be found in: </a:t>
            </a:r>
            <a:r>
              <a:rPr lang="en-IN" dirty="0">
                <a:solidFill>
                  <a:srgbClr val="0070C0"/>
                </a:solidFill>
                <a:hlinkClick r:id="rId3">
                  <a:extLst>
                    <a:ext uri="{A12FA001-AC4F-418D-AE19-62706E023703}">
                      <ahyp:hlinkClr xmlns:ahyp="http://schemas.microsoft.com/office/drawing/2018/hyperlinkcolor" val="tx"/>
                    </a:ext>
                  </a:extLst>
                </a:hlinkClick>
              </a:rPr>
              <a:t>Amazon Dataset</a:t>
            </a:r>
            <a:r>
              <a:rPr lang="en-IN" dirty="0">
                <a:solidFill>
                  <a:srgbClr val="0070C0"/>
                </a:solidFill>
              </a:rPr>
              <a:t>.</a:t>
            </a:r>
            <a:r>
              <a:rPr lang="en-IN" dirty="0"/>
              <a:t> </a:t>
            </a:r>
          </a:p>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Load the data in categories and perform data cleaning where by remove duplicates, fill empty cell and preform feature selection and data transformation. </a:t>
            </a:r>
          </a:p>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Perform exploratory analysis to explore the trend in the data. </a:t>
            </a:r>
          </a:p>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Create image classification model with aim to categories the random image using CNN model. </a:t>
            </a:r>
          </a:p>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Compare different model for accuracy and loss</a:t>
            </a:r>
          </a:p>
          <a:p>
            <a:pPr marL="342900" marR="605155" lvl="0" indent="-342900" algn="just" fontAlgn="base">
              <a:lnSpc>
                <a:spcPct val="150000"/>
              </a:lnSpc>
              <a:spcAft>
                <a:spcPts val="25"/>
              </a:spcAft>
              <a:buClr>
                <a:srgbClr val="000000"/>
              </a:buClr>
              <a:buSzPts val="1200"/>
              <a:buFont typeface="Arial" panose="020B0604020202020204" pitchFamily="34" charset="0"/>
              <a:buChar char="•"/>
            </a:pPr>
            <a:r>
              <a:rPr lang="en-IN" dirty="0"/>
              <a:t>On best model extract feature and compute cosine similarity or nearest neighbour distance of the product and give recommendation. </a:t>
            </a:r>
          </a:p>
        </p:txBody>
      </p:sp>
    </p:spTree>
    <p:extLst>
      <p:ext uri="{BB962C8B-B14F-4D97-AF65-F5344CB8AC3E}">
        <p14:creationId xmlns:p14="http://schemas.microsoft.com/office/powerpoint/2010/main" val="139080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_fixed.potx" id="{9A9BE078-57A7-48B2-9D33-8EFC365D262A}" vid="{66905093-CF97-471D-A25F-2AFDA5521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774</TotalTime>
  <Words>1237</Words>
  <Application>Microsoft Office PowerPoint</Application>
  <PresentationFormat>Widescreen</PresentationFormat>
  <Paragraphs>129</Paragraphs>
  <Slides>17</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Courier New</vt:lpstr>
      <vt:lpstr>Segoe UI</vt:lpstr>
      <vt:lpstr>Segoe UI Light</vt:lpstr>
      <vt:lpstr>Söhne</vt:lpstr>
      <vt:lpstr>Times New Roman</vt:lpstr>
      <vt:lpstr>Wingdings</vt:lpstr>
      <vt:lpstr>WelcomeDoc</vt:lpstr>
      <vt:lpstr>  AI BOT FOR IMAGE-BASED PRODUCT RECOMMENDATION     SHASHANK PRASAD Student id- 1030468      MS. Artificial Intelligence and Machine Learning      DECEMBER 2022</vt:lpstr>
      <vt:lpstr>Introduction | Background</vt:lpstr>
      <vt:lpstr>Introduction | Aim and Objective</vt:lpstr>
      <vt:lpstr>Literature Review</vt:lpstr>
      <vt:lpstr>Literature Review | Research gaps </vt:lpstr>
      <vt:lpstr>Problem Statement</vt:lpstr>
      <vt:lpstr>Methodology</vt:lpstr>
      <vt:lpstr>Methodology | Bot </vt:lpstr>
      <vt:lpstr>Methodology | Approach</vt:lpstr>
      <vt:lpstr>Methodology | Experiments on Models  </vt:lpstr>
      <vt:lpstr>Results &amp; Discussion | CNN Model</vt:lpstr>
      <vt:lpstr>Results &amp; Discussion | Experiments on Models</vt:lpstr>
      <vt:lpstr>Results &amp; Discussion | Image Recommendation Model</vt:lpstr>
      <vt:lpstr>Conclusion</vt:lpstr>
      <vt:lpstr>Future works</vt:lpstr>
      <vt:lpstr>Demo</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BOT FOR IMAGE-BASED PRODUCT RECOMMENDATION     SHASHANK PRASAD Student id- 1030468      MS.Artificial Intelligence and Machine Learning      DECEMBER 2022</dc:title>
  <dc:creator>Shashank Prasad</dc:creator>
  <cp:keywords/>
  <cp:lastModifiedBy>Shashank Prasad</cp:lastModifiedBy>
  <cp:revision>6</cp:revision>
  <dcterms:created xsi:type="dcterms:W3CDTF">2022-12-14T05:09:09Z</dcterms:created>
  <dcterms:modified xsi:type="dcterms:W3CDTF">2022-12-14T18:05:03Z</dcterms:modified>
  <cp:version/>
</cp:coreProperties>
</file>